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1" r:id="rId5"/>
    <p:sldId id="276" r:id="rId6"/>
    <p:sldId id="272" r:id="rId7"/>
    <p:sldId id="273" r:id="rId8"/>
    <p:sldId id="274" r:id="rId9"/>
    <p:sldId id="275" r:id="rId10"/>
    <p:sldId id="259" r:id="rId11"/>
    <p:sldId id="262" r:id="rId12"/>
    <p:sldId id="269" r:id="rId13"/>
    <p:sldId id="260" r:id="rId14"/>
    <p:sldId id="261" r:id="rId15"/>
    <p:sldId id="263" r:id="rId16"/>
    <p:sldId id="264" r:id="rId17"/>
    <p:sldId id="265" r:id="rId18"/>
    <p:sldId id="266" r:id="rId19"/>
    <p:sldId id="267" r:id="rId20"/>
    <p:sldId id="27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843"/>
    <p:restoredTop sz="95884"/>
  </p:normalViewPr>
  <p:slideViewPr>
    <p:cSldViewPr snapToGrid="0">
      <p:cViewPr varScale="1">
        <p:scale>
          <a:sx n="93" d="100"/>
          <a:sy n="93" d="100"/>
        </p:scale>
        <p:origin x="216"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10/2/23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10/2/23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ED075-FCE0-77A7-6103-656A07B83A41}"/>
              </a:ext>
            </a:extLst>
          </p:cNvPr>
          <p:cNvSpPr>
            <a:spLocks noGrp="1"/>
          </p:cNvSpPr>
          <p:nvPr>
            <p:ph type="ctrTitle"/>
          </p:nvPr>
        </p:nvSpPr>
        <p:spPr>
          <a:xfrm>
            <a:off x="3862038" y="619516"/>
            <a:ext cx="7197726" cy="2421464"/>
          </a:xfrm>
        </p:spPr>
        <p:txBody>
          <a:bodyPr/>
          <a:lstStyle/>
          <a:p>
            <a:pPr algn="ctr"/>
            <a:r>
              <a:rPr lang="en-US" sz="6000" dirty="0">
                <a:latin typeface="Helvetica" pitchFamily="2" charset="0"/>
              </a:rPr>
              <a:t>VIRGINIA</a:t>
            </a:r>
            <a:r>
              <a:rPr lang="en-US" dirty="0">
                <a:latin typeface="Helvetica" pitchFamily="2" charset="0"/>
              </a:rPr>
              <a:t> </a:t>
            </a:r>
            <a:r>
              <a:rPr lang="en-US" sz="6000" dirty="0">
                <a:latin typeface="Helvetica" pitchFamily="2" charset="0"/>
              </a:rPr>
              <a:t>BEACH</a:t>
            </a:r>
            <a:r>
              <a:rPr lang="en-US" dirty="0">
                <a:latin typeface="Helvetica" pitchFamily="2" charset="0"/>
              </a:rPr>
              <a:t> </a:t>
            </a:r>
            <a:r>
              <a:rPr lang="en-US" sz="6000" dirty="0">
                <a:latin typeface="Helvetica" pitchFamily="2" charset="0"/>
              </a:rPr>
              <a:t>MASS</a:t>
            </a:r>
            <a:r>
              <a:rPr lang="en-US" dirty="0">
                <a:latin typeface="Helvetica" pitchFamily="2" charset="0"/>
              </a:rPr>
              <a:t> </a:t>
            </a:r>
            <a:r>
              <a:rPr lang="en-US" sz="6000" dirty="0">
                <a:latin typeface="Helvetica" pitchFamily="2" charset="0"/>
              </a:rPr>
              <a:t>SHOOTING</a:t>
            </a:r>
          </a:p>
        </p:txBody>
      </p:sp>
      <p:sp>
        <p:nvSpPr>
          <p:cNvPr id="3" name="Subtitle 2">
            <a:extLst>
              <a:ext uri="{FF2B5EF4-FFF2-40B4-BE49-F238E27FC236}">
                <a16:creationId xmlns:a16="http://schemas.microsoft.com/office/drawing/2014/main" id="{8926CEFF-82BB-672D-917B-37EC6ECFC6AE}"/>
              </a:ext>
            </a:extLst>
          </p:cNvPr>
          <p:cNvSpPr>
            <a:spLocks noGrp="1"/>
          </p:cNvSpPr>
          <p:nvPr>
            <p:ph type="subTitle" idx="1"/>
          </p:nvPr>
        </p:nvSpPr>
        <p:spPr>
          <a:xfrm>
            <a:off x="3862038" y="3817020"/>
            <a:ext cx="7197726" cy="1405467"/>
          </a:xfrm>
        </p:spPr>
        <p:txBody>
          <a:bodyPr/>
          <a:lstStyle/>
          <a:p>
            <a:r>
              <a:rPr lang="en-US" dirty="0"/>
              <a:t>I</a:t>
            </a:r>
          </a:p>
        </p:txBody>
      </p:sp>
      <p:sp>
        <p:nvSpPr>
          <p:cNvPr id="4" name="Subtitle 2">
            <a:extLst>
              <a:ext uri="{FF2B5EF4-FFF2-40B4-BE49-F238E27FC236}">
                <a16:creationId xmlns:a16="http://schemas.microsoft.com/office/drawing/2014/main" id="{7BFE64DE-338E-351A-A1F2-9EA8163ED706}"/>
              </a:ext>
            </a:extLst>
          </p:cNvPr>
          <p:cNvSpPr txBox="1">
            <a:spLocks/>
          </p:cNvSpPr>
          <p:nvPr/>
        </p:nvSpPr>
        <p:spPr>
          <a:xfrm>
            <a:off x="3862038" y="3876081"/>
            <a:ext cx="7197726" cy="1405467"/>
          </a:xfrm>
          <a:prstGeom prst="rect">
            <a:avLst/>
          </a:prstGeom>
        </p:spPr>
        <p:txBody>
          <a:bodyPr vert="horz" lIns="91440" tIns="45720" rIns="91440" bIns="45720" rtlCol="0" anchor="t">
            <a:normAutofit/>
          </a:bodyPr>
          <a:lstStyle>
            <a:lvl1pPr marL="0" indent="0" algn="r" defTabSz="457200" rtl="0" eaLnBrk="1" latinLnBrk="0" hangingPunct="1">
              <a:spcBef>
                <a:spcPts val="0"/>
              </a:spcBef>
              <a:spcAft>
                <a:spcPts val="1000"/>
              </a:spcAft>
              <a:buClr>
                <a:schemeClr val="tx1"/>
              </a:buClr>
              <a:buSzPct val="100000"/>
              <a:buFont typeface="Arial"/>
              <a:buNone/>
              <a:defRPr sz="1800" kern="1200" cap="all">
                <a:solidFill>
                  <a:schemeClr val="tx1"/>
                </a:solidFill>
                <a:effectLst/>
                <a:latin typeface="+mn-lt"/>
                <a:ea typeface="+mn-ea"/>
                <a:cs typeface="+mn-cs"/>
              </a:defRPr>
            </a:lvl1pPr>
            <a:lvl2pPr marL="457200" indent="0" algn="ctr" defTabSz="457200" rtl="0" eaLnBrk="1" latinLnBrk="0" hangingPunct="1">
              <a:spcBef>
                <a:spcPts val="0"/>
              </a:spcBef>
              <a:spcAft>
                <a:spcPts val="1000"/>
              </a:spcAft>
              <a:buClr>
                <a:schemeClr val="tx1"/>
              </a:buClr>
              <a:buSzPct val="100000"/>
              <a:buFont typeface="Arial"/>
              <a:buNone/>
              <a:defRPr sz="1600" kern="1200" cap="none">
                <a:solidFill>
                  <a:schemeClr val="tx1">
                    <a:tint val="75000"/>
                  </a:schemeClr>
                </a:solidFill>
                <a:effectLst/>
                <a:latin typeface="+mn-lt"/>
                <a:ea typeface="+mn-ea"/>
                <a:cs typeface="+mn-cs"/>
              </a:defRPr>
            </a:lvl2pPr>
            <a:lvl3pPr marL="914400" indent="0" algn="ctr" defTabSz="457200" rtl="0" eaLnBrk="1" latinLnBrk="0" hangingPunct="1">
              <a:spcBef>
                <a:spcPts val="0"/>
              </a:spcBef>
              <a:spcAft>
                <a:spcPts val="1000"/>
              </a:spcAft>
              <a:buClr>
                <a:schemeClr val="tx1"/>
              </a:buClr>
              <a:buSzPct val="100000"/>
              <a:buFont typeface="Arial"/>
              <a:buNone/>
              <a:defRPr sz="1400" kern="1200" cap="none">
                <a:solidFill>
                  <a:schemeClr val="tx1">
                    <a:tint val="75000"/>
                  </a:schemeClr>
                </a:solidFill>
                <a:effectLst/>
                <a:latin typeface="+mn-lt"/>
                <a:ea typeface="+mn-ea"/>
                <a:cs typeface="+mn-cs"/>
              </a:defRPr>
            </a:lvl3pPr>
            <a:lvl4pPr marL="13716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4pPr>
            <a:lvl5pPr marL="18288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5pPr>
            <a:lvl6pPr marL="22860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6pPr>
            <a:lvl7pPr marL="27432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7pPr>
            <a:lvl8pPr marL="32004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8pPr>
            <a:lvl9pPr marL="3657600" indent="0" algn="ctr" defTabSz="457200" rtl="0" eaLnBrk="1" latinLnBrk="0" hangingPunct="1">
              <a:spcBef>
                <a:spcPts val="0"/>
              </a:spcBef>
              <a:spcAft>
                <a:spcPts val="1000"/>
              </a:spcAft>
              <a:buClr>
                <a:schemeClr val="tx1"/>
              </a:buClr>
              <a:buSzPct val="100000"/>
              <a:buFont typeface="Arial"/>
              <a:buNone/>
              <a:defRPr sz="1200" kern="1200" cap="none">
                <a:solidFill>
                  <a:schemeClr val="tx1">
                    <a:tint val="75000"/>
                  </a:schemeClr>
                </a:solidFill>
                <a:effectLst/>
                <a:latin typeface="+mn-lt"/>
                <a:ea typeface="+mn-ea"/>
                <a:cs typeface="+mn-cs"/>
              </a:defRPr>
            </a:lvl9pPr>
          </a:lstStyle>
          <a:p>
            <a:pPr algn="ctr"/>
            <a:r>
              <a:rPr lang="en-US" sz="6000" dirty="0">
                <a:latin typeface="Helvetica" pitchFamily="2" charset="0"/>
              </a:rPr>
              <a:t>INEVITABLE</a:t>
            </a:r>
          </a:p>
        </p:txBody>
      </p:sp>
    </p:spTree>
    <p:extLst>
      <p:ext uri="{BB962C8B-B14F-4D97-AF65-F5344CB8AC3E}">
        <p14:creationId xmlns:p14="http://schemas.microsoft.com/office/powerpoint/2010/main" val="2033704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8A51A-CCE0-F7D1-B611-8FFD6211E54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E6B3E4-1C2F-C8C9-0E69-119A462381BE}"/>
              </a:ext>
            </a:extLst>
          </p:cNvPr>
          <p:cNvSpPr>
            <a:spLocks noGrp="1"/>
          </p:cNvSpPr>
          <p:nvPr>
            <p:ph idx="1"/>
          </p:nvPr>
        </p:nvSpPr>
        <p:spPr>
          <a:xfrm>
            <a:off x="685800" y="1604433"/>
            <a:ext cx="10131425" cy="3649133"/>
          </a:xfrm>
        </p:spPr>
        <p:txBody>
          <a:bodyPr>
            <a:normAutofit/>
          </a:bodyPr>
          <a:lstStyle/>
          <a:p>
            <a:pPr marL="0" indent="0" algn="ctr">
              <a:buNone/>
            </a:pPr>
            <a:r>
              <a:rPr lang="en-US" sz="7200" dirty="0">
                <a:latin typeface="Helvetica" pitchFamily="2" charset="0"/>
              </a:rPr>
              <a:t>CONCLUSIONS</a:t>
            </a:r>
          </a:p>
          <a:p>
            <a:pPr marL="0" indent="0" algn="ctr">
              <a:buNone/>
            </a:pPr>
            <a:r>
              <a:rPr lang="en-US" sz="7200" dirty="0">
                <a:latin typeface="Helvetica" pitchFamily="2" charset="0"/>
              </a:rPr>
              <a:t>“B”</a:t>
            </a:r>
          </a:p>
        </p:txBody>
      </p:sp>
    </p:spTree>
    <p:extLst>
      <p:ext uri="{BB962C8B-B14F-4D97-AF65-F5344CB8AC3E}">
        <p14:creationId xmlns:p14="http://schemas.microsoft.com/office/powerpoint/2010/main" val="415976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FC5B2-07FD-B1D4-1E9F-681ABD6808FE}"/>
              </a:ext>
            </a:extLst>
          </p:cNvPr>
          <p:cNvSpPr>
            <a:spLocks noGrp="1"/>
          </p:cNvSpPr>
          <p:nvPr>
            <p:ph type="title"/>
          </p:nvPr>
        </p:nvSpPr>
        <p:spPr>
          <a:xfrm>
            <a:off x="685800" y="180110"/>
            <a:ext cx="10131425" cy="762000"/>
          </a:xfrm>
        </p:spPr>
        <p:txBody>
          <a:bodyPr/>
          <a:lstStyle/>
          <a:p>
            <a:endParaRPr lang="en-US"/>
          </a:p>
        </p:txBody>
      </p:sp>
      <p:sp>
        <p:nvSpPr>
          <p:cNvPr id="3" name="Content Placeholder 2">
            <a:extLst>
              <a:ext uri="{FF2B5EF4-FFF2-40B4-BE49-F238E27FC236}">
                <a16:creationId xmlns:a16="http://schemas.microsoft.com/office/drawing/2014/main" id="{F6C7FC30-0446-E9A4-AD4F-4F9393106472}"/>
              </a:ext>
            </a:extLst>
          </p:cNvPr>
          <p:cNvSpPr>
            <a:spLocks noGrp="1"/>
          </p:cNvSpPr>
          <p:nvPr>
            <p:ph idx="1"/>
          </p:nvPr>
        </p:nvSpPr>
        <p:spPr>
          <a:xfrm>
            <a:off x="685800" y="942110"/>
            <a:ext cx="10370127" cy="4887575"/>
          </a:xfrm>
        </p:spPr>
        <p:txBody>
          <a:bodyPr>
            <a:normAutofit/>
          </a:bodyPr>
          <a:lstStyle/>
          <a:p>
            <a:pPr marL="0" indent="0" algn="ctr">
              <a:buNone/>
            </a:pPr>
            <a:r>
              <a:rPr lang="en-US" sz="4000" dirty="0">
                <a:latin typeface="Helvetica" pitchFamily="2" charset="0"/>
              </a:rPr>
              <a:t>THE GOVERNOR’S COMMISSION TO   INVESTIGATE THE MAY 31, 2019 VIRGINIA BEACH MASS SHOOTING APPEARS TO HAVE BEEN</a:t>
            </a:r>
          </a:p>
          <a:p>
            <a:pPr marL="0" indent="0" algn="ctr">
              <a:buNone/>
            </a:pPr>
            <a:r>
              <a:rPr lang="en-US" sz="6000" dirty="0">
                <a:latin typeface="Helvetica" pitchFamily="2" charset="0"/>
              </a:rPr>
              <a:t>SET UP TO FAIL</a:t>
            </a:r>
          </a:p>
          <a:p>
            <a:pPr marL="0" indent="0" algn="ctr">
              <a:buNone/>
            </a:pPr>
            <a:endParaRPr lang="en-US" sz="4000" dirty="0">
              <a:latin typeface="Helvetica" pitchFamily="2" charset="0"/>
            </a:endParaRPr>
          </a:p>
        </p:txBody>
      </p:sp>
    </p:spTree>
    <p:extLst>
      <p:ext uri="{BB962C8B-B14F-4D97-AF65-F5344CB8AC3E}">
        <p14:creationId xmlns:p14="http://schemas.microsoft.com/office/powerpoint/2010/main" val="648039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5DA05-7F1D-394E-012A-B1C1E3B81202}"/>
              </a:ext>
            </a:extLst>
          </p:cNvPr>
          <p:cNvSpPr>
            <a:spLocks noGrp="1"/>
          </p:cNvSpPr>
          <p:nvPr>
            <p:ph type="title"/>
          </p:nvPr>
        </p:nvSpPr>
        <p:spPr/>
        <p:txBody>
          <a:bodyPr>
            <a:normAutofit/>
          </a:bodyPr>
          <a:lstStyle/>
          <a:p>
            <a:r>
              <a:rPr lang="en-US" sz="4400" dirty="0">
                <a:latin typeface="Helvetica" pitchFamily="2" charset="0"/>
              </a:rPr>
              <a:t>PROBLEMS FROM THE OUTSET</a:t>
            </a:r>
          </a:p>
        </p:txBody>
      </p:sp>
      <p:sp>
        <p:nvSpPr>
          <p:cNvPr id="3" name="Content Placeholder 2">
            <a:extLst>
              <a:ext uri="{FF2B5EF4-FFF2-40B4-BE49-F238E27FC236}">
                <a16:creationId xmlns:a16="http://schemas.microsoft.com/office/drawing/2014/main" id="{A13352A2-E224-1346-E706-BC8EEBF87935}"/>
              </a:ext>
            </a:extLst>
          </p:cNvPr>
          <p:cNvSpPr>
            <a:spLocks noGrp="1"/>
          </p:cNvSpPr>
          <p:nvPr>
            <p:ph idx="1"/>
          </p:nvPr>
        </p:nvSpPr>
        <p:spPr>
          <a:xfrm>
            <a:off x="685801" y="1787236"/>
            <a:ext cx="10131425" cy="4779819"/>
          </a:xfrm>
        </p:spPr>
        <p:txBody>
          <a:bodyPr>
            <a:normAutofit lnSpcReduction="10000"/>
          </a:bodyPr>
          <a:lstStyle/>
          <a:p>
            <a:r>
              <a:rPr lang="en-US" sz="2800" dirty="0">
                <a:latin typeface="Helvetica" pitchFamily="2" charset="0"/>
              </a:rPr>
              <a:t>THE COMMISSION’S SIZE WAS A PROBLEM—20 VOTING MEMBERS AND ONE NON-VOTING</a:t>
            </a:r>
          </a:p>
          <a:p>
            <a:r>
              <a:rPr lang="en-US" sz="2800" dirty="0">
                <a:latin typeface="Helvetica" pitchFamily="2" charset="0"/>
              </a:rPr>
              <a:t>IT WAS DIFFICULT TO GET A QUORUM-–MANY MEETINGS WERE CANCELED</a:t>
            </a:r>
          </a:p>
          <a:p>
            <a:r>
              <a:rPr lang="en-US" sz="2800" dirty="0">
                <a:latin typeface="Helvetica" pitchFamily="2" charset="0"/>
              </a:rPr>
              <a:t>THE COMMISSION LACKED SUBPEONA POWER—THERE WAS NOTHING TO PROTECT PEOPLE FROM RETALIATION OR COMPEL THEM TO TALK TO THE COMMISSION</a:t>
            </a:r>
          </a:p>
          <a:p>
            <a:r>
              <a:rPr lang="en-US" sz="2800" dirty="0">
                <a:latin typeface="Helvetica" pitchFamily="2" charset="0"/>
              </a:rPr>
              <a:t>THE COMMISSION DID NOT MEET UNTIL TWO YEARS AFTER THE RAMPAGE—MEMORIES HAD FADED, PEOPLE WANTED TO MOVE ON</a:t>
            </a:r>
          </a:p>
        </p:txBody>
      </p:sp>
    </p:spTree>
    <p:extLst>
      <p:ext uri="{BB962C8B-B14F-4D97-AF65-F5344CB8AC3E}">
        <p14:creationId xmlns:p14="http://schemas.microsoft.com/office/powerpoint/2010/main" val="30766406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B09AA-AE5B-79FF-0C59-411E73599574}"/>
              </a:ext>
            </a:extLst>
          </p:cNvPr>
          <p:cNvSpPr>
            <a:spLocks noGrp="1"/>
          </p:cNvSpPr>
          <p:nvPr>
            <p:ph type="title"/>
          </p:nvPr>
        </p:nvSpPr>
        <p:spPr>
          <a:xfrm>
            <a:off x="817418" y="338666"/>
            <a:ext cx="9999807" cy="451043"/>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F140D149-BBC6-A019-007D-1EE7407F4CE7}"/>
              </a:ext>
            </a:extLst>
          </p:cNvPr>
          <p:cNvSpPr>
            <a:spLocks noGrp="1"/>
          </p:cNvSpPr>
          <p:nvPr>
            <p:ph idx="1"/>
          </p:nvPr>
        </p:nvSpPr>
        <p:spPr>
          <a:xfrm>
            <a:off x="800388" y="789709"/>
            <a:ext cx="10263043" cy="5729625"/>
          </a:xfrm>
        </p:spPr>
        <p:txBody>
          <a:bodyPr>
            <a:normAutofit fontScale="85000" lnSpcReduction="20000"/>
          </a:bodyPr>
          <a:lstStyle/>
          <a:p>
            <a:pPr marL="0" indent="0">
              <a:buNone/>
            </a:pPr>
            <a:r>
              <a:rPr lang="en-US" sz="3600" dirty="0">
                <a:latin typeface="Helvetica" pitchFamily="2" charset="0"/>
              </a:rPr>
              <a:t>	</a:t>
            </a:r>
            <a:r>
              <a:rPr lang="en-US" sz="4700" dirty="0">
                <a:latin typeface="Helvetica" pitchFamily="2" charset="0"/>
              </a:rPr>
              <a:t>INADEQUATE FUNDING</a:t>
            </a:r>
            <a:r>
              <a:rPr lang="en-US" sz="3600" dirty="0">
                <a:latin typeface="Helvetica" pitchFamily="2" charset="0"/>
              </a:rPr>
              <a:t>:</a:t>
            </a:r>
          </a:p>
          <a:p>
            <a:pPr marL="0" indent="0">
              <a:buNone/>
            </a:pPr>
            <a:r>
              <a:rPr lang="en-US" sz="3600" dirty="0">
                <a:latin typeface="Helvetica" pitchFamily="2" charset="0"/>
              </a:rPr>
              <a:t>	--$  38,504 FOR VIRGINIA BEACH BUDGET</a:t>
            </a:r>
          </a:p>
          <a:p>
            <a:pPr marL="0" indent="0">
              <a:buNone/>
            </a:pPr>
            <a:r>
              <a:rPr lang="en-US" sz="3600" dirty="0">
                <a:latin typeface="Helvetica" pitchFamily="2" charset="0"/>
              </a:rPr>
              <a:t>	--$483,000 FOR HILLARD-HEINTZE REPORT</a:t>
            </a:r>
          </a:p>
          <a:p>
            <a:pPr marL="0" indent="0">
              <a:buNone/>
            </a:pPr>
            <a:r>
              <a:rPr lang="en-US" sz="3600" dirty="0">
                <a:latin typeface="Helvetica" pitchFamily="2" charset="0"/>
              </a:rPr>
              <a:t>	--$460,000 FOR VIRGINIA TECH  BUDGET</a:t>
            </a:r>
          </a:p>
          <a:p>
            <a:pPr marL="0" indent="0">
              <a:buNone/>
            </a:pPr>
            <a:r>
              <a:rPr lang="en-US" sz="3600" dirty="0">
                <a:latin typeface="Helvetica" pitchFamily="2" charset="0"/>
              </a:rPr>
              <a:t>	--$150,000 VIRGINIA TECH—FIRESTORM</a:t>
            </a:r>
          </a:p>
          <a:p>
            <a:pPr marL="0" indent="0">
              <a:buNone/>
            </a:pPr>
            <a:r>
              <a:rPr lang="en-US" sz="3600" dirty="0">
                <a:latin typeface="Helvetica" pitchFamily="2" charset="0"/>
              </a:rPr>
              <a:t>	--$663,000 VIRGINIA TECH—BURSTEN</a:t>
            </a:r>
          </a:p>
          <a:p>
            <a:pPr marL="0" indent="0">
              <a:buNone/>
            </a:pPr>
            <a:r>
              <a:rPr lang="en-US" sz="3600" dirty="0">
                <a:latin typeface="Helvetica" pitchFamily="2" charset="0"/>
              </a:rPr>
              <a:t>                      -MARSTELLER</a:t>
            </a:r>
          </a:p>
          <a:p>
            <a:pPr marL="0" indent="0">
              <a:buNone/>
            </a:pPr>
            <a:r>
              <a:rPr lang="en-US" sz="3600" dirty="0">
                <a:latin typeface="Helvetica" pitchFamily="2" charset="0"/>
              </a:rPr>
              <a:t>	--$600,000+ VIRGINIA TECH—TRIDATA</a:t>
            </a:r>
          </a:p>
          <a:p>
            <a:pPr marL="0" indent="0">
              <a:buNone/>
            </a:pPr>
            <a:r>
              <a:rPr lang="en-US" sz="3600" dirty="0">
                <a:latin typeface="Helvetica" pitchFamily="2" charset="0"/>
              </a:rPr>
              <a:t>	--$  70,000 VIRGINIA TECH—TRIDATA </a:t>
            </a:r>
          </a:p>
          <a:p>
            <a:pPr marL="0" indent="0">
              <a:buNone/>
            </a:pPr>
            <a:r>
              <a:rPr lang="en-US" sz="3600" dirty="0">
                <a:latin typeface="Helvetica" pitchFamily="2" charset="0"/>
              </a:rPr>
              <a:t>  	                   CORRECTIONS </a:t>
            </a:r>
          </a:p>
          <a:p>
            <a:pPr marL="0" indent="0">
              <a:buNone/>
            </a:pPr>
            <a:r>
              <a:rPr lang="en-US" sz="3600" dirty="0">
                <a:latin typeface="Helvetica" pitchFamily="2" charset="0"/>
              </a:rPr>
              <a:t>        </a:t>
            </a:r>
          </a:p>
        </p:txBody>
      </p:sp>
    </p:spTree>
    <p:extLst>
      <p:ext uri="{BB962C8B-B14F-4D97-AF65-F5344CB8AC3E}">
        <p14:creationId xmlns:p14="http://schemas.microsoft.com/office/powerpoint/2010/main" val="307047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B6BA7-4D9C-330D-FF83-AAA95DE7AF32}"/>
              </a:ext>
            </a:extLst>
          </p:cNvPr>
          <p:cNvSpPr>
            <a:spLocks noGrp="1"/>
          </p:cNvSpPr>
          <p:nvPr>
            <p:ph type="title"/>
          </p:nvPr>
        </p:nvSpPr>
        <p:spPr/>
        <p:txBody>
          <a:bodyPr>
            <a:normAutofit/>
          </a:bodyPr>
          <a:lstStyle/>
          <a:p>
            <a:r>
              <a:rPr lang="en-US" sz="5400" dirty="0"/>
              <a:t>MEMBERSHIP PROBLEMS:</a:t>
            </a:r>
          </a:p>
        </p:txBody>
      </p:sp>
      <p:sp>
        <p:nvSpPr>
          <p:cNvPr id="3" name="Content Placeholder 2">
            <a:extLst>
              <a:ext uri="{FF2B5EF4-FFF2-40B4-BE49-F238E27FC236}">
                <a16:creationId xmlns:a16="http://schemas.microsoft.com/office/drawing/2014/main" id="{7873C93B-93A7-8668-A07D-C67406D534BF}"/>
              </a:ext>
            </a:extLst>
          </p:cNvPr>
          <p:cNvSpPr>
            <a:spLocks noGrp="1"/>
          </p:cNvSpPr>
          <p:nvPr>
            <p:ph idx="1"/>
          </p:nvPr>
        </p:nvSpPr>
        <p:spPr>
          <a:xfrm>
            <a:off x="824347" y="1892685"/>
            <a:ext cx="10131425" cy="4812915"/>
          </a:xfrm>
        </p:spPr>
        <p:txBody>
          <a:bodyPr>
            <a:normAutofit lnSpcReduction="10000"/>
          </a:bodyPr>
          <a:lstStyle/>
          <a:p>
            <a:pPr marL="0" indent="0">
              <a:buNone/>
            </a:pPr>
            <a:r>
              <a:rPr lang="en-US" sz="4000" dirty="0">
                <a:latin typeface="Helvetica" pitchFamily="2" charset="0"/>
              </a:rPr>
              <a:t>NO ONE WHO EVER WORKED FOR THE CITY OR WHO DOES BUSINESS WITH THE CITY SHOULD HAVE BEEN ON THE COMMISSION </a:t>
            </a:r>
          </a:p>
          <a:p>
            <a:pPr marL="0" indent="0">
              <a:buNone/>
            </a:pPr>
            <a:r>
              <a:rPr lang="en-US" sz="4000" dirty="0">
                <a:latin typeface="Helvetica" pitchFamily="2" charset="0"/>
              </a:rPr>
              <a:t>	</a:t>
            </a:r>
            <a:r>
              <a:rPr lang="en-US" sz="2800" dirty="0">
                <a:latin typeface="Helvetica" pitchFamily="2" charset="0"/>
              </a:rPr>
              <a:t>--FORMER DEPUTY CITY MANAGER</a:t>
            </a:r>
          </a:p>
          <a:p>
            <a:pPr marL="0" indent="0">
              <a:buNone/>
            </a:pPr>
            <a:r>
              <a:rPr lang="en-US" sz="2800" dirty="0">
                <a:latin typeface="Helvetica" pitchFamily="2" charset="0"/>
              </a:rPr>
              <a:t>	--FORMER FIRE CHIEF</a:t>
            </a:r>
          </a:p>
          <a:p>
            <a:pPr marL="0" indent="0">
              <a:buNone/>
            </a:pPr>
            <a:r>
              <a:rPr lang="en-US" sz="2800" dirty="0">
                <a:latin typeface="Helvetica" pitchFamily="2" charset="0"/>
              </a:rPr>
              <a:t>	--FORMER HEAD OF EMERGENCY PLANNING</a:t>
            </a:r>
          </a:p>
          <a:p>
            <a:pPr marL="0" indent="0">
              <a:buNone/>
            </a:pPr>
            <a:r>
              <a:rPr lang="en-US" sz="2800" dirty="0">
                <a:latin typeface="Helvetica" pitchFamily="2" charset="0"/>
              </a:rPr>
              <a:t>	--FORMER VIRGINIA BEACH POLICE OFFICER</a:t>
            </a:r>
            <a:endParaRPr lang="en-US" sz="4000" dirty="0">
              <a:latin typeface="Helvetica" pitchFamily="2" charset="0"/>
            </a:endParaRPr>
          </a:p>
        </p:txBody>
      </p:sp>
    </p:spTree>
    <p:extLst>
      <p:ext uri="{BB962C8B-B14F-4D97-AF65-F5344CB8AC3E}">
        <p14:creationId xmlns:p14="http://schemas.microsoft.com/office/powerpoint/2010/main" val="3182098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A4354-E9EF-1692-BADE-55EEB32ADD4E}"/>
              </a:ext>
            </a:extLst>
          </p:cNvPr>
          <p:cNvSpPr>
            <a:spLocks noGrp="1"/>
          </p:cNvSpPr>
          <p:nvPr>
            <p:ph type="title"/>
          </p:nvPr>
        </p:nvSpPr>
        <p:spPr/>
        <p:txBody>
          <a:bodyPr>
            <a:normAutofit/>
          </a:bodyPr>
          <a:lstStyle/>
          <a:p>
            <a:pPr algn="ctr"/>
            <a:r>
              <a:rPr lang="en-US" sz="4000" dirty="0">
                <a:latin typeface="Helvetica" pitchFamily="2" charset="0"/>
              </a:rPr>
              <a:t>CAMPAIGN TO DISCREDIT SOME COMMISSIONERS</a:t>
            </a:r>
          </a:p>
        </p:txBody>
      </p:sp>
      <p:sp>
        <p:nvSpPr>
          <p:cNvPr id="3" name="Content Placeholder 2">
            <a:extLst>
              <a:ext uri="{FF2B5EF4-FFF2-40B4-BE49-F238E27FC236}">
                <a16:creationId xmlns:a16="http://schemas.microsoft.com/office/drawing/2014/main" id="{BE9B8940-9786-1779-35AB-34A47549B09A}"/>
              </a:ext>
            </a:extLst>
          </p:cNvPr>
          <p:cNvSpPr>
            <a:spLocks noGrp="1"/>
          </p:cNvSpPr>
          <p:nvPr>
            <p:ph idx="1"/>
          </p:nvPr>
        </p:nvSpPr>
        <p:spPr>
          <a:xfrm>
            <a:off x="685801" y="2469189"/>
            <a:ext cx="10131425" cy="3649133"/>
          </a:xfrm>
        </p:spPr>
        <p:txBody>
          <a:bodyPr>
            <a:normAutofit fontScale="85000" lnSpcReduction="10000"/>
          </a:bodyPr>
          <a:lstStyle/>
          <a:p>
            <a:r>
              <a:rPr lang="en-US" sz="3200" dirty="0">
                <a:latin typeface="Helvetica" pitchFamily="2" charset="0"/>
              </a:rPr>
              <a:t>SOME CITY EMPLOYEES DISCOURAGED FROM TALKING TO THE COMMISSION</a:t>
            </a:r>
          </a:p>
          <a:p>
            <a:r>
              <a:rPr lang="en-US" sz="3200">
                <a:latin typeface="Helvetica" pitchFamily="2" charset="0"/>
              </a:rPr>
              <a:t>SOME CITY EMPLOYEES SAID A FEW </a:t>
            </a:r>
            <a:r>
              <a:rPr lang="en-US" sz="3200" dirty="0">
                <a:latin typeface="Helvetica" pitchFamily="2" charset="0"/>
              </a:rPr>
              <a:t>COMMISSIONERS JUST WANT TO WRITE A BOOK</a:t>
            </a:r>
          </a:p>
          <a:p>
            <a:r>
              <a:rPr lang="en-US" sz="3200" dirty="0">
                <a:latin typeface="Helvetica" pitchFamily="2" charset="0"/>
              </a:rPr>
              <a:t>SOME COMMISSIONERS “QUESTIONED THE MOTIVES” OF OTHER COMMISSIONERS—VERBALLY AND IN WRITING</a:t>
            </a:r>
          </a:p>
          <a:p>
            <a:r>
              <a:rPr lang="en-US" sz="3200" dirty="0">
                <a:latin typeface="Helvetica" pitchFamily="2" charset="0"/>
              </a:rPr>
              <a:t>ONE COMMISSIONER IMPLIED A FELLOW COMMISSIONER WAS BIAS</a:t>
            </a:r>
          </a:p>
          <a:p>
            <a:endParaRPr lang="en-US" sz="3200" dirty="0">
              <a:latin typeface="Helvetica" pitchFamily="2" charset="0"/>
            </a:endParaRPr>
          </a:p>
        </p:txBody>
      </p:sp>
    </p:spTree>
    <p:extLst>
      <p:ext uri="{BB962C8B-B14F-4D97-AF65-F5344CB8AC3E}">
        <p14:creationId xmlns:p14="http://schemas.microsoft.com/office/powerpoint/2010/main" val="6553685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95C3B-104C-A8D3-FEA7-37B1215FD996}"/>
              </a:ext>
            </a:extLst>
          </p:cNvPr>
          <p:cNvSpPr>
            <a:spLocks noGrp="1"/>
          </p:cNvSpPr>
          <p:nvPr>
            <p:ph type="title"/>
          </p:nvPr>
        </p:nvSpPr>
        <p:spPr/>
        <p:txBody>
          <a:bodyPr>
            <a:normAutofit/>
          </a:bodyPr>
          <a:lstStyle/>
          <a:p>
            <a:pPr algn="ctr"/>
            <a:r>
              <a:rPr lang="en-US" sz="4400" dirty="0">
                <a:latin typeface="Helvetica" pitchFamily="2" charset="0"/>
              </a:rPr>
              <a:t>FOIA REQUESTS REJECTED</a:t>
            </a:r>
          </a:p>
        </p:txBody>
      </p:sp>
      <p:sp>
        <p:nvSpPr>
          <p:cNvPr id="3" name="Content Placeholder 2">
            <a:extLst>
              <a:ext uri="{FF2B5EF4-FFF2-40B4-BE49-F238E27FC236}">
                <a16:creationId xmlns:a16="http://schemas.microsoft.com/office/drawing/2014/main" id="{67811848-88F5-8CDB-4F46-494C61378DC7}"/>
              </a:ext>
            </a:extLst>
          </p:cNvPr>
          <p:cNvSpPr>
            <a:spLocks noGrp="1"/>
          </p:cNvSpPr>
          <p:nvPr>
            <p:ph idx="1"/>
          </p:nvPr>
        </p:nvSpPr>
        <p:spPr/>
        <p:txBody>
          <a:bodyPr>
            <a:normAutofit fontScale="85000" lnSpcReduction="20000"/>
          </a:bodyPr>
          <a:lstStyle/>
          <a:p>
            <a:r>
              <a:rPr lang="en-US" sz="3600" dirty="0">
                <a:latin typeface="Helvetica" pitchFamily="2" charset="0"/>
              </a:rPr>
              <a:t>A FOIA REQUEST FOR THE KILLER’S AUTOPSY REPORT WAS DENIED. THE CITY HAD GIVEN THE REPORT TO THE FBI</a:t>
            </a:r>
          </a:p>
          <a:p>
            <a:r>
              <a:rPr lang="en-US" sz="3600" dirty="0">
                <a:latin typeface="Helvetica" pitchFamily="2" charset="0"/>
              </a:rPr>
              <a:t>A FOIA REQUEST FOR THE REPORTS AND DOCUMENTS DONE BY MIKE FREEMAN, THE FORMER FBI AGENT THE CITY CALLED IN TO REVIEW AND REVAMP SECURITY, WAS NOT COMPLIED WITH—THE CITY CLAIMED IT COULD NOT FIND THE DOCUMENTS</a:t>
            </a:r>
          </a:p>
        </p:txBody>
      </p:sp>
    </p:spTree>
    <p:extLst>
      <p:ext uri="{BB962C8B-B14F-4D97-AF65-F5344CB8AC3E}">
        <p14:creationId xmlns:p14="http://schemas.microsoft.com/office/powerpoint/2010/main" val="5529204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968CE-8C87-3FD3-1865-51135859E539}"/>
              </a:ext>
            </a:extLst>
          </p:cNvPr>
          <p:cNvSpPr>
            <a:spLocks noGrp="1"/>
          </p:cNvSpPr>
          <p:nvPr>
            <p:ph type="title"/>
          </p:nvPr>
        </p:nvSpPr>
        <p:spPr/>
        <p:txBody>
          <a:bodyPr>
            <a:normAutofit/>
          </a:bodyPr>
          <a:lstStyle/>
          <a:p>
            <a:pPr algn="ctr"/>
            <a:r>
              <a:rPr lang="en-US" sz="4000" dirty="0">
                <a:latin typeface="Helvetica" pitchFamily="2" charset="0"/>
              </a:rPr>
              <a:t>REPORT OR INVESTIGATION</a:t>
            </a:r>
          </a:p>
        </p:txBody>
      </p:sp>
      <p:sp>
        <p:nvSpPr>
          <p:cNvPr id="3" name="Content Placeholder 2">
            <a:extLst>
              <a:ext uri="{FF2B5EF4-FFF2-40B4-BE49-F238E27FC236}">
                <a16:creationId xmlns:a16="http://schemas.microsoft.com/office/drawing/2014/main" id="{0CA5E556-8805-6175-2971-C0064A839E10}"/>
              </a:ext>
            </a:extLst>
          </p:cNvPr>
          <p:cNvSpPr>
            <a:spLocks noGrp="1"/>
          </p:cNvSpPr>
          <p:nvPr>
            <p:ph idx="1"/>
          </p:nvPr>
        </p:nvSpPr>
        <p:spPr/>
        <p:txBody>
          <a:bodyPr>
            <a:normAutofit/>
          </a:bodyPr>
          <a:lstStyle/>
          <a:p>
            <a:pPr marL="0" indent="0">
              <a:buNone/>
            </a:pPr>
            <a:r>
              <a:rPr lang="en-US" sz="2800" dirty="0">
                <a:latin typeface="Helvetica" pitchFamily="2" charset="0"/>
              </a:rPr>
              <a:t>--AFTER MORE THAN TWO YEARS IN EXISTENCE, SOME COMMISSIONERS WERE STILL ARGUING THE COMMISSION SHOULD WRITE A REPORT AND NOT DO AN INVESTIGATION</a:t>
            </a:r>
          </a:p>
          <a:p>
            <a:pPr marL="0" indent="0">
              <a:buNone/>
            </a:pPr>
            <a:r>
              <a:rPr lang="en-US" sz="2800" dirty="0">
                <a:latin typeface="Helvetica" pitchFamily="2" charset="0"/>
              </a:rPr>
              <a:t>--BOTH POLITICAL PARTIES IN THE </a:t>
            </a:r>
            <a:r>
              <a:rPr lang="en-US" sz="2800">
                <a:latin typeface="Helvetica" pitchFamily="2" charset="0"/>
              </a:rPr>
              <a:t>STATE LEGISLATURE </a:t>
            </a:r>
            <a:r>
              <a:rPr lang="en-US" sz="2800" dirty="0">
                <a:latin typeface="Helvetica" pitchFamily="2" charset="0"/>
              </a:rPr>
              <a:t>CAME TOGETHER BEHIND THE LEGAL ENGLISH IMPERATIVE “SHALL”–THE COMMISSION  “SHALL INVESTIGATE”</a:t>
            </a:r>
          </a:p>
        </p:txBody>
      </p:sp>
    </p:spTree>
    <p:extLst>
      <p:ext uri="{BB962C8B-B14F-4D97-AF65-F5344CB8AC3E}">
        <p14:creationId xmlns:p14="http://schemas.microsoft.com/office/powerpoint/2010/main" val="16827831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88BE-6E33-58CD-E588-15ABAA4772C9}"/>
              </a:ext>
            </a:extLst>
          </p:cNvPr>
          <p:cNvSpPr>
            <a:spLocks noGrp="1"/>
          </p:cNvSpPr>
          <p:nvPr>
            <p:ph type="title"/>
          </p:nvPr>
        </p:nvSpPr>
        <p:spPr/>
        <p:txBody>
          <a:bodyPr>
            <a:normAutofit/>
          </a:bodyPr>
          <a:lstStyle/>
          <a:p>
            <a:pPr algn="ctr"/>
            <a:r>
              <a:rPr lang="en-US" sz="4000" dirty="0">
                <a:latin typeface="Helvetica" pitchFamily="2" charset="0"/>
              </a:rPr>
              <a:t>OBSTACLES</a:t>
            </a:r>
          </a:p>
        </p:txBody>
      </p:sp>
      <p:sp>
        <p:nvSpPr>
          <p:cNvPr id="3" name="Content Placeholder 2">
            <a:extLst>
              <a:ext uri="{FF2B5EF4-FFF2-40B4-BE49-F238E27FC236}">
                <a16:creationId xmlns:a16="http://schemas.microsoft.com/office/drawing/2014/main" id="{F0EB933A-3B39-E947-0A59-D42B1337C79E}"/>
              </a:ext>
            </a:extLst>
          </p:cNvPr>
          <p:cNvSpPr>
            <a:spLocks noGrp="1"/>
          </p:cNvSpPr>
          <p:nvPr>
            <p:ph idx="1"/>
          </p:nvPr>
        </p:nvSpPr>
        <p:spPr/>
        <p:txBody>
          <a:bodyPr>
            <a:normAutofit/>
          </a:bodyPr>
          <a:lstStyle/>
          <a:p>
            <a:pPr marL="0" indent="0">
              <a:buNone/>
            </a:pPr>
            <a:r>
              <a:rPr lang="en-US" sz="2800" dirty="0">
                <a:latin typeface="Helvetica" pitchFamily="2" charset="0"/>
              </a:rPr>
              <a:t>BOGUS ISSUES WERE RAISED:</a:t>
            </a:r>
          </a:p>
          <a:p>
            <a:pPr marL="0" indent="0">
              <a:buNone/>
            </a:pPr>
            <a:r>
              <a:rPr lang="en-US" sz="2800" dirty="0">
                <a:latin typeface="Helvetica" pitchFamily="2" charset="0"/>
              </a:rPr>
              <a:t>--SOME COMMISSIONERS TRIED TO HAND THE CITY AN EXCUSE BY SAYING THIS OR THAT SECURITY WAS TOO EXPENSIVE</a:t>
            </a:r>
          </a:p>
          <a:p>
            <a:pPr marL="0" indent="0">
              <a:buNone/>
            </a:pPr>
            <a:r>
              <a:rPr lang="en-US" sz="2800" dirty="0">
                <a:latin typeface="Helvetica" pitchFamily="2" charset="0"/>
              </a:rPr>
              <a:t>--ONE MEMBER RAISED THE KILLER’S CIVIL RIGHTS AS A POSSIBLE EXCUSE FOR WHY THE CITY COULD NOT ACT </a:t>
            </a:r>
          </a:p>
        </p:txBody>
      </p:sp>
    </p:spTree>
    <p:extLst>
      <p:ext uri="{BB962C8B-B14F-4D97-AF65-F5344CB8AC3E}">
        <p14:creationId xmlns:p14="http://schemas.microsoft.com/office/powerpoint/2010/main" val="3579240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763B1-0EBF-04D7-8A11-F8D5C5ACCD2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FE3CB62-3C02-1288-6868-C24C21CB3FF4}"/>
              </a:ext>
            </a:extLst>
          </p:cNvPr>
          <p:cNvSpPr>
            <a:spLocks noGrp="1"/>
          </p:cNvSpPr>
          <p:nvPr>
            <p:ph idx="1"/>
          </p:nvPr>
        </p:nvSpPr>
        <p:spPr>
          <a:xfrm>
            <a:off x="685801" y="1337733"/>
            <a:ext cx="10131425" cy="3649133"/>
          </a:xfrm>
        </p:spPr>
        <p:txBody>
          <a:bodyPr>
            <a:normAutofit/>
          </a:bodyPr>
          <a:lstStyle/>
          <a:p>
            <a:pPr marL="0" indent="0" algn="ctr">
              <a:buNone/>
            </a:pPr>
            <a:r>
              <a:rPr lang="en-US" sz="7200" dirty="0">
                <a:latin typeface="Helvetica" pitchFamily="2" charset="0"/>
              </a:rPr>
              <a:t>QUESTIONS?</a:t>
            </a:r>
          </a:p>
        </p:txBody>
      </p:sp>
    </p:spTree>
    <p:extLst>
      <p:ext uri="{BB962C8B-B14F-4D97-AF65-F5344CB8AC3E}">
        <p14:creationId xmlns:p14="http://schemas.microsoft.com/office/powerpoint/2010/main" val="2516635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ADBFE-F2B4-3FFC-AF94-11C5A975AE1E}"/>
              </a:ext>
            </a:extLst>
          </p:cNvPr>
          <p:cNvSpPr>
            <a:spLocks noGrp="1"/>
          </p:cNvSpPr>
          <p:nvPr>
            <p:ph type="title"/>
          </p:nvPr>
        </p:nvSpPr>
        <p:spPr/>
        <p:txBody>
          <a:bodyPr>
            <a:normAutofit/>
          </a:bodyPr>
          <a:lstStyle/>
          <a:p>
            <a:pPr algn="ctr"/>
            <a:r>
              <a:rPr lang="en-US" sz="7200" b="1" dirty="0"/>
              <a:t>welcome</a:t>
            </a:r>
          </a:p>
        </p:txBody>
      </p:sp>
      <p:sp>
        <p:nvSpPr>
          <p:cNvPr id="3" name="Content Placeholder 2">
            <a:extLst>
              <a:ext uri="{FF2B5EF4-FFF2-40B4-BE49-F238E27FC236}">
                <a16:creationId xmlns:a16="http://schemas.microsoft.com/office/drawing/2014/main" id="{6A3C78C7-4EF5-B879-82C4-BAA5CD1D7932}"/>
              </a:ext>
            </a:extLst>
          </p:cNvPr>
          <p:cNvSpPr>
            <a:spLocks noGrp="1"/>
          </p:cNvSpPr>
          <p:nvPr>
            <p:ph idx="1"/>
          </p:nvPr>
        </p:nvSpPr>
        <p:spPr>
          <a:xfrm>
            <a:off x="685801" y="2420847"/>
            <a:ext cx="10131425" cy="3649133"/>
          </a:xfrm>
        </p:spPr>
        <p:txBody>
          <a:bodyPr>
            <a:normAutofit/>
          </a:bodyPr>
          <a:lstStyle/>
          <a:p>
            <a:pPr marL="0" indent="0" algn="ctr">
              <a:buNone/>
            </a:pPr>
            <a:r>
              <a:rPr lang="en-US" sz="3600" dirty="0">
                <a:latin typeface="Helvetica" pitchFamily="2" charset="0"/>
              </a:rPr>
              <a:t>INSTITUTE FOR LEARNING IN RETIREMENT</a:t>
            </a:r>
          </a:p>
          <a:p>
            <a:pPr marL="0" indent="0" algn="ctr">
              <a:buNone/>
            </a:pPr>
            <a:r>
              <a:rPr lang="en-US" dirty="0">
                <a:latin typeface="Helvetica" pitchFamily="2" charset="0"/>
              </a:rPr>
              <a:t>OCTOBER 4, 2023</a:t>
            </a:r>
          </a:p>
          <a:p>
            <a:pPr marL="0" indent="0" algn="ctr">
              <a:buNone/>
            </a:pPr>
            <a:r>
              <a:rPr lang="en-US" dirty="0">
                <a:latin typeface="Helvetica" pitchFamily="2" charset="0"/>
              </a:rPr>
              <a:t>VIRGINIA BREACH, VIRGINIA</a:t>
            </a:r>
          </a:p>
          <a:p>
            <a:pPr marL="0" indent="0" algn="ctr">
              <a:buNone/>
            </a:pPr>
            <a:r>
              <a:rPr lang="en-US" sz="2800" dirty="0">
                <a:latin typeface="Helvetica" pitchFamily="2" charset="0"/>
              </a:rPr>
              <a:t>David Cariens</a:t>
            </a:r>
          </a:p>
          <a:p>
            <a:pPr marL="0" indent="0" algn="ctr">
              <a:buNone/>
            </a:pPr>
            <a:r>
              <a:rPr lang="en-US" sz="2800" dirty="0" err="1">
                <a:latin typeface="Helvetica" pitchFamily="2" charset="0"/>
              </a:rPr>
              <a:t>www.davecariens.com</a:t>
            </a:r>
            <a:endParaRPr lang="en-US" sz="2800" dirty="0">
              <a:latin typeface="Helvetica" pitchFamily="2" charset="0"/>
            </a:endParaRPr>
          </a:p>
        </p:txBody>
      </p:sp>
      <p:sp>
        <p:nvSpPr>
          <p:cNvPr id="5" name="TextBox 4">
            <a:extLst>
              <a:ext uri="{FF2B5EF4-FFF2-40B4-BE49-F238E27FC236}">
                <a16:creationId xmlns:a16="http://schemas.microsoft.com/office/drawing/2014/main" id="{64483852-A506-19BC-8061-D54F46F7EC76}"/>
              </a:ext>
            </a:extLst>
          </p:cNvPr>
          <p:cNvSpPr txBox="1"/>
          <p:nvPr/>
        </p:nvSpPr>
        <p:spPr>
          <a:xfrm>
            <a:off x="789709" y="-3325091"/>
            <a:ext cx="184731"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35704843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E27C2-348B-80DB-FB31-ABF1847FCD0C}"/>
              </a:ext>
            </a:extLst>
          </p:cNvPr>
          <p:cNvSpPr>
            <a:spLocks noGrp="1"/>
          </p:cNvSpPr>
          <p:nvPr>
            <p:ph type="title"/>
          </p:nvPr>
        </p:nvSpPr>
        <p:spPr/>
        <p:txBody>
          <a:bodyPr>
            <a:noAutofit/>
          </a:bodyPr>
          <a:lstStyle/>
          <a:p>
            <a:pPr algn="ctr"/>
            <a:r>
              <a:rPr lang="en-US" sz="5400" dirty="0">
                <a:latin typeface="Helvetica" pitchFamily="2" charset="0"/>
              </a:rPr>
              <a:t>VIRGINIA BEACH MASS SHOOTING</a:t>
            </a:r>
          </a:p>
        </p:txBody>
      </p:sp>
      <p:sp>
        <p:nvSpPr>
          <p:cNvPr id="3" name="Content Placeholder 2">
            <a:extLst>
              <a:ext uri="{FF2B5EF4-FFF2-40B4-BE49-F238E27FC236}">
                <a16:creationId xmlns:a16="http://schemas.microsoft.com/office/drawing/2014/main" id="{2465A612-17FE-DC2E-C399-42B8C1D9DB16}"/>
              </a:ext>
            </a:extLst>
          </p:cNvPr>
          <p:cNvSpPr>
            <a:spLocks noGrp="1"/>
          </p:cNvSpPr>
          <p:nvPr>
            <p:ph idx="1"/>
          </p:nvPr>
        </p:nvSpPr>
        <p:spPr/>
        <p:txBody>
          <a:bodyPr>
            <a:normAutofit/>
          </a:bodyPr>
          <a:lstStyle/>
          <a:p>
            <a:pPr marL="0" indent="0" algn="ctr">
              <a:buNone/>
            </a:pPr>
            <a:r>
              <a:rPr lang="en-US" sz="6000" dirty="0">
                <a:latin typeface="Helvetica" pitchFamily="2" charset="0"/>
              </a:rPr>
              <a:t>INEVITABLE</a:t>
            </a:r>
          </a:p>
          <a:p>
            <a:pPr marL="0" indent="0" algn="ctr">
              <a:buNone/>
            </a:pPr>
            <a:endParaRPr lang="en-US" sz="4400" dirty="0">
              <a:latin typeface="Helvetica" pitchFamily="2" charset="0"/>
            </a:endParaRPr>
          </a:p>
          <a:p>
            <a:pPr marL="0" indent="0" algn="ctr">
              <a:buNone/>
            </a:pPr>
            <a:r>
              <a:rPr lang="en-US" sz="2000" dirty="0">
                <a:latin typeface="Helvetica" pitchFamily="2" charset="0"/>
              </a:rPr>
              <a:t>DAVID CARIENS</a:t>
            </a:r>
          </a:p>
          <a:p>
            <a:pPr marL="0" indent="0" algn="ctr">
              <a:buNone/>
            </a:pPr>
            <a:r>
              <a:rPr lang="en-US" sz="2000" dirty="0">
                <a:latin typeface="Helvetica" pitchFamily="2" charset="0"/>
              </a:rPr>
              <a:t>WWW.DAVECARIENS.COM</a:t>
            </a:r>
          </a:p>
        </p:txBody>
      </p:sp>
    </p:spTree>
    <p:extLst>
      <p:ext uri="{BB962C8B-B14F-4D97-AF65-F5344CB8AC3E}">
        <p14:creationId xmlns:p14="http://schemas.microsoft.com/office/powerpoint/2010/main" val="1715265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46112-EFAB-5594-9872-CD4AF1B4C9F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2CAA898-1EF6-393B-4A9C-E4F3C3022082}"/>
              </a:ext>
            </a:extLst>
          </p:cNvPr>
          <p:cNvSpPr>
            <a:spLocks noGrp="1"/>
          </p:cNvSpPr>
          <p:nvPr>
            <p:ph idx="1"/>
          </p:nvPr>
        </p:nvSpPr>
        <p:spPr>
          <a:xfrm>
            <a:off x="685801" y="1604433"/>
            <a:ext cx="10131425" cy="3649133"/>
          </a:xfrm>
        </p:spPr>
        <p:txBody>
          <a:bodyPr>
            <a:normAutofit/>
          </a:bodyPr>
          <a:lstStyle/>
          <a:p>
            <a:pPr marL="0" indent="0" algn="ctr">
              <a:buNone/>
            </a:pPr>
            <a:r>
              <a:rPr lang="en-US" sz="7200" dirty="0">
                <a:latin typeface="Helvetica" pitchFamily="2" charset="0"/>
              </a:rPr>
              <a:t>DEDICATION</a:t>
            </a:r>
          </a:p>
        </p:txBody>
      </p:sp>
    </p:spTree>
    <p:extLst>
      <p:ext uri="{BB962C8B-B14F-4D97-AF65-F5344CB8AC3E}">
        <p14:creationId xmlns:p14="http://schemas.microsoft.com/office/powerpoint/2010/main" val="1334169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90E62-249E-99C9-E3DD-B55A05FE413B}"/>
              </a:ext>
            </a:extLst>
          </p:cNvPr>
          <p:cNvSpPr>
            <a:spLocks noGrp="1"/>
          </p:cNvSpPr>
          <p:nvPr>
            <p:ph type="title"/>
          </p:nvPr>
        </p:nvSpPr>
        <p:spPr>
          <a:xfrm>
            <a:off x="1163782" y="609601"/>
            <a:ext cx="9653444" cy="346364"/>
          </a:xfrm>
        </p:spPr>
        <p:txBody>
          <a:bodyPr>
            <a:normAutofit fontScale="90000"/>
          </a:bodyPr>
          <a:lstStyle/>
          <a:p>
            <a:endParaRPr lang="en-US"/>
          </a:p>
        </p:txBody>
      </p:sp>
      <p:sp>
        <p:nvSpPr>
          <p:cNvPr id="3" name="Content Placeholder 2">
            <a:extLst>
              <a:ext uri="{FF2B5EF4-FFF2-40B4-BE49-F238E27FC236}">
                <a16:creationId xmlns:a16="http://schemas.microsoft.com/office/drawing/2014/main" id="{11825162-4EEF-111F-67A7-D44470294107}"/>
              </a:ext>
            </a:extLst>
          </p:cNvPr>
          <p:cNvSpPr>
            <a:spLocks noGrp="1"/>
          </p:cNvSpPr>
          <p:nvPr>
            <p:ph idx="1"/>
          </p:nvPr>
        </p:nvSpPr>
        <p:spPr>
          <a:xfrm>
            <a:off x="768928" y="1269230"/>
            <a:ext cx="10131425" cy="3649133"/>
          </a:xfrm>
        </p:spPr>
        <p:txBody>
          <a:bodyPr>
            <a:normAutofit/>
          </a:bodyPr>
          <a:lstStyle/>
          <a:p>
            <a:pPr marL="0" indent="0" algn="ctr">
              <a:buNone/>
            </a:pPr>
            <a:r>
              <a:rPr lang="en-US" sz="7200" dirty="0">
                <a:latin typeface="Helvetica" pitchFamily="2" charset="0"/>
              </a:rPr>
              <a:t>CONCLUSIONS</a:t>
            </a:r>
          </a:p>
          <a:p>
            <a:pPr marL="0" indent="0" algn="ctr">
              <a:buNone/>
            </a:pPr>
            <a:r>
              <a:rPr lang="en-US" sz="7200" dirty="0">
                <a:latin typeface="Helvetica" pitchFamily="2" charset="0"/>
              </a:rPr>
              <a:t>“A”</a:t>
            </a:r>
          </a:p>
        </p:txBody>
      </p:sp>
    </p:spTree>
    <p:extLst>
      <p:ext uri="{BB962C8B-B14F-4D97-AF65-F5344CB8AC3E}">
        <p14:creationId xmlns:p14="http://schemas.microsoft.com/office/powerpoint/2010/main" val="3879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9DBAF-4272-DCD7-D4A4-11B964821114}"/>
              </a:ext>
            </a:extLst>
          </p:cNvPr>
          <p:cNvSpPr>
            <a:spLocks noGrp="1"/>
          </p:cNvSpPr>
          <p:nvPr>
            <p:ph type="title"/>
          </p:nvPr>
        </p:nvSpPr>
        <p:spPr/>
        <p:txBody>
          <a:bodyPr>
            <a:normAutofit/>
          </a:bodyPr>
          <a:lstStyle/>
          <a:p>
            <a:pPr algn="ctr"/>
            <a:r>
              <a:rPr lang="en-US" sz="4800" dirty="0">
                <a:latin typeface="Helvetica" pitchFamily="2" charset="0"/>
              </a:rPr>
              <a:t>TWO GENERAL CONCLUSIONS</a:t>
            </a:r>
          </a:p>
        </p:txBody>
      </p:sp>
      <p:sp>
        <p:nvSpPr>
          <p:cNvPr id="3" name="Content Placeholder 2">
            <a:extLst>
              <a:ext uri="{FF2B5EF4-FFF2-40B4-BE49-F238E27FC236}">
                <a16:creationId xmlns:a16="http://schemas.microsoft.com/office/drawing/2014/main" id="{0CA9B6E2-F1FA-B5B9-E483-5702401D09F2}"/>
              </a:ext>
            </a:extLst>
          </p:cNvPr>
          <p:cNvSpPr>
            <a:spLocks noGrp="1"/>
          </p:cNvSpPr>
          <p:nvPr>
            <p:ph idx="1"/>
          </p:nvPr>
        </p:nvSpPr>
        <p:spPr/>
        <p:txBody>
          <a:bodyPr>
            <a:normAutofit/>
          </a:bodyPr>
          <a:lstStyle/>
          <a:p>
            <a:r>
              <a:rPr lang="en-US" sz="3200" dirty="0">
                <a:latin typeface="Helvetica" pitchFamily="2" charset="0"/>
              </a:rPr>
              <a:t>UNTIL PEOPLE AND/OR ORGANIZATIONS ARE HELD ACCOUNTABLE, MASS SHOOTINGS WILL CONTINUE</a:t>
            </a:r>
          </a:p>
          <a:p>
            <a:r>
              <a:rPr lang="en-US" sz="3200" dirty="0">
                <a:latin typeface="Helvetica" pitchFamily="2" charset="0"/>
              </a:rPr>
              <a:t>UNTIL IT IS MORE PROFITABLE TO INVEST IN PREVENTING THESE RAMPAGES, THAN PAYING AFTERWARDS, THE MASS SHOOTINGS WILL CONTINUE</a:t>
            </a:r>
          </a:p>
        </p:txBody>
      </p:sp>
    </p:spTree>
    <p:extLst>
      <p:ext uri="{BB962C8B-B14F-4D97-AF65-F5344CB8AC3E}">
        <p14:creationId xmlns:p14="http://schemas.microsoft.com/office/powerpoint/2010/main" val="2029150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7AA95-64A9-06FF-E123-1E7C2F80110B}"/>
              </a:ext>
            </a:extLst>
          </p:cNvPr>
          <p:cNvSpPr>
            <a:spLocks noGrp="1"/>
          </p:cNvSpPr>
          <p:nvPr>
            <p:ph type="title"/>
          </p:nvPr>
        </p:nvSpPr>
        <p:spPr/>
        <p:txBody>
          <a:bodyPr>
            <a:normAutofit fontScale="90000"/>
          </a:bodyPr>
          <a:lstStyle/>
          <a:p>
            <a:r>
              <a:rPr lang="en-US" dirty="0">
                <a:latin typeface="Helvetica" pitchFamily="2" charset="0"/>
              </a:rPr>
              <a:t>THE CITY OF VIRGINIA BEACH APPEARS TO HAVE BEEN GUILTY OF NEGLIGENCE ON SEVERAL FRONTS:</a:t>
            </a:r>
          </a:p>
        </p:txBody>
      </p:sp>
      <p:sp>
        <p:nvSpPr>
          <p:cNvPr id="3" name="Content Placeholder 2">
            <a:extLst>
              <a:ext uri="{FF2B5EF4-FFF2-40B4-BE49-F238E27FC236}">
                <a16:creationId xmlns:a16="http://schemas.microsoft.com/office/drawing/2014/main" id="{37B5F06C-8533-399C-23B7-E1F2FF601400}"/>
              </a:ext>
            </a:extLst>
          </p:cNvPr>
          <p:cNvSpPr>
            <a:spLocks noGrp="1"/>
          </p:cNvSpPr>
          <p:nvPr>
            <p:ph idx="1"/>
          </p:nvPr>
        </p:nvSpPr>
        <p:spPr/>
        <p:txBody>
          <a:bodyPr>
            <a:normAutofit fontScale="92500"/>
          </a:bodyPr>
          <a:lstStyle/>
          <a:p>
            <a:r>
              <a:rPr lang="en-US" sz="2400" dirty="0">
                <a:latin typeface="Helvetica" pitchFamily="2" charset="0"/>
              </a:rPr>
              <a:t>IN THE YEARS PRECEEDING THE SHOOTING THE CITY SUFFERED FROM POCKETS OF POOR MANAGEMENT IN CRITICAL POSITIONS—THERE WAS A “DRACONIAN SYSTEM” OF MY WAY OR THE HIGHWAY. </a:t>
            </a:r>
          </a:p>
          <a:p>
            <a:r>
              <a:rPr lang="en-US" sz="2400" dirty="0">
                <a:latin typeface="Helvetica" pitchFamily="2" charset="0"/>
              </a:rPr>
              <a:t>MOST HUMAN RESOURCE (HR) LIAISON OFFICERS WERE NOT TRAINED IN THE SENSITIVITY OF PERSONNEL MATTERS—SOME THREE-QUARTERS OF THE INTERVIEWEES DESCRIBED A “TOXIC” WORK ENVIRONMENT</a:t>
            </a:r>
          </a:p>
          <a:p>
            <a:r>
              <a:rPr lang="en-US" sz="2400" dirty="0">
                <a:latin typeface="Helvetica" pitchFamily="2" charset="0"/>
              </a:rPr>
              <a:t>SOME MANAGERS AND HR LIAISON OFFICERS GOSSIPED ABOUT EMPLOYEES AND HUMILIATED PEOPLE IN FRONT OF CO-WORKERS</a:t>
            </a:r>
          </a:p>
        </p:txBody>
      </p:sp>
    </p:spTree>
    <p:extLst>
      <p:ext uri="{BB962C8B-B14F-4D97-AF65-F5344CB8AC3E}">
        <p14:creationId xmlns:p14="http://schemas.microsoft.com/office/powerpoint/2010/main" val="30068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48279-2FF4-C46E-0609-8DB3C22348AE}"/>
              </a:ext>
            </a:extLst>
          </p:cNvPr>
          <p:cNvSpPr>
            <a:spLocks noGrp="1"/>
          </p:cNvSpPr>
          <p:nvPr>
            <p:ph type="title"/>
          </p:nvPr>
        </p:nvSpPr>
        <p:spPr/>
        <p:txBody>
          <a:bodyPr>
            <a:normAutofit fontScale="90000"/>
          </a:bodyPr>
          <a:lstStyle/>
          <a:p>
            <a:r>
              <a:rPr lang="en-US" sz="4000" dirty="0">
                <a:latin typeface="Helvetica" pitchFamily="2" charset="0"/>
              </a:rPr>
              <a:t>THREE MAIN AREAS WHERE THE CITY OF VIRINIA BEACH APPEARS TO HAVE BEEN GUILTY OF NEGLIGENCE</a:t>
            </a:r>
          </a:p>
        </p:txBody>
      </p:sp>
      <p:sp>
        <p:nvSpPr>
          <p:cNvPr id="3" name="Content Placeholder 2">
            <a:extLst>
              <a:ext uri="{FF2B5EF4-FFF2-40B4-BE49-F238E27FC236}">
                <a16:creationId xmlns:a16="http://schemas.microsoft.com/office/drawing/2014/main" id="{21E1ECCA-EB5A-894A-3988-F4421944AFB7}"/>
              </a:ext>
            </a:extLst>
          </p:cNvPr>
          <p:cNvSpPr>
            <a:spLocks noGrp="1"/>
          </p:cNvSpPr>
          <p:nvPr>
            <p:ph idx="1"/>
          </p:nvPr>
        </p:nvSpPr>
        <p:spPr/>
        <p:txBody>
          <a:bodyPr>
            <a:normAutofit fontScale="62500" lnSpcReduction="20000"/>
          </a:bodyPr>
          <a:lstStyle/>
          <a:p>
            <a:r>
              <a:rPr lang="en-US" sz="2800" dirty="0">
                <a:latin typeface="Helvetica" pitchFamily="2" charset="0"/>
              </a:rPr>
              <a:t>1. SECURITY:  </a:t>
            </a:r>
          </a:p>
          <a:p>
            <a:pPr marL="0" indent="0">
              <a:buNone/>
            </a:pPr>
            <a:r>
              <a:rPr lang="en-US" sz="2800" dirty="0">
                <a:latin typeface="Helvetica" pitchFamily="2" charset="0"/>
              </a:rPr>
              <a:t>		--THE CITY HAD IGNORED WARNING SIGNS ABOUT</a:t>
            </a:r>
          </a:p>
          <a:p>
            <a:pPr marL="0" indent="0">
              <a:buNone/>
            </a:pPr>
            <a:r>
              <a:rPr lang="en-US" sz="2800" dirty="0">
                <a:latin typeface="Helvetica" pitchFamily="2" charset="0"/>
              </a:rPr>
              <a:t>		   EMERGENCY COMMUNICATIONS IN BUILDING #2</a:t>
            </a:r>
          </a:p>
          <a:p>
            <a:pPr marL="0" indent="0">
              <a:buNone/>
            </a:pPr>
            <a:r>
              <a:rPr lang="en-US" sz="2800" dirty="0">
                <a:latin typeface="Helvetica" pitchFamily="2" charset="0"/>
              </a:rPr>
              <a:t>		--SECURITY PROTOCOLS IN BUILDING #2 WERE </a:t>
            </a:r>
          </a:p>
          <a:p>
            <a:pPr marL="0" indent="0">
              <a:buNone/>
            </a:pPr>
            <a:r>
              <a:rPr lang="en-US" sz="2800" dirty="0">
                <a:latin typeface="Helvetica" pitchFamily="2" charset="0"/>
              </a:rPr>
              <a:t>		   FLAWED—DIFFERENT LOCKS AND ACCESS CODES </a:t>
            </a:r>
          </a:p>
          <a:p>
            <a:pPr marL="0" indent="0">
              <a:buNone/>
            </a:pPr>
            <a:r>
              <a:rPr lang="en-US" sz="2800" dirty="0">
                <a:latin typeface="Helvetica" pitchFamily="2" charset="0"/>
              </a:rPr>
              <a:t>		   PREVENTED FIRST RESPONDERS FROM GAINING </a:t>
            </a:r>
          </a:p>
          <a:p>
            <a:pPr marL="0" indent="0">
              <a:buNone/>
            </a:pPr>
            <a:r>
              <a:rPr lang="en-US" sz="2800" dirty="0">
                <a:latin typeface="Helvetica" pitchFamily="2" charset="0"/>
              </a:rPr>
              <a:t>		   ACCESS TO THE KILLER FOR MORE THAN 20 MINUTES—AT LEAST ONE</a:t>
            </a:r>
          </a:p>
          <a:p>
            <a:pPr marL="0" indent="0">
              <a:buNone/>
            </a:pPr>
            <a:r>
              <a:rPr lang="en-US" sz="2800" dirty="0">
                <a:latin typeface="Helvetica" pitchFamily="2" charset="0"/>
              </a:rPr>
              <a:t>		   PERSON KILLED AND ONE WOUNDED DURING THAT TIME</a:t>
            </a:r>
          </a:p>
          <a:p>
            <a:pPr marL="0" indent="0">
              <a:buNone/>
            </a:pPr>
            <a:r>
              <a:rPr lang="en-US" sz="2800" dirty="0">
                <a:latin typeface="Helvetica" pitchFamily="2" charset="0"/>
              </a:rPr>
              <a:t>		--THERE WAS NO “KNOX BOX” ENSURING FIRST</a:t>
            </a:r>
          </a:p>
          <a:p>
            <a:pPr marL="0" indent="0">
              <a:buNone/>
            </a:pPr>
            <a:r>
              <a:rPr lang="en-US" sz="2800" dirty="0">
                <a:latin typeface="Helvetica" pitchFamily="2" charset="0"/>
              </a:rPr>
              <a:t>   		   RESPONDERS ACCESS TO ALL PARTS OF THE BUILDING</a:t>
            </a:r>
          </a:p>
        </p:txBody>
      </p:sp>
    </p:spTree>
    <p:extLst>
      <p:ext uri="{BB962C8B-B14F-4D97-AF65-F5344CB8AC3E}">
        <p14:creationId xmlns:p14="http://schemas.microsoft.com/office/powerpoint/2010/main" val="3604123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56FF8-0744-AD80-1388-191A19182A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B9DE410-056E-6A88-0905-2C22247A962B}"/>
              </a:ext>
            </a:extLst>
          </p:cNvPr>
          <p:cNvSpPr>
            <a:spLocks noGrp="1"/>
          </p:cNvSpPr>
          <p:nvPr>
            <p:ph idx="1"/>
          </p:nvPr>
        </p:nvSpPr>
        <p:spPr>
          <a:xfrm>
            <a:off x="685800" y="876300"/>
            <a:ext cx="10131425" cy="5105399"/>
          </a:xfrm>
        </p:spPr>
        <p:txBody>
          <a:bodyPr/>
          <a:lstStyle/>
          <a:p>
            <a:r>
              <a:rPr lang="en-US" dirty="0">
                <a:latin typeface="Helvetica" pitchFamily="2" charset="0"/>
              </a:rPr>
              <a:t>2. HUMAN RESOURCES:</a:t>
            </a:r>
          </a:p>
          <a:p>
            <a:pPr marL="0" indent="0">
              <a:buNone/>
            </a:pPr>
            <a:r>
              <a:rPr lang="en-US" dirty="0">
                <a:latin typeface="Helvetica" pitchFamily="2" charset="0"/>
              </a:rPr>
              <a:t>		--THE CITY OF VIRGINIA BEACH’S HUMAN RESOURCES (HR) DEPARTMENT WAS</a:t>
            </a:r>
          </a:p>
          <a:p>
            <a:pPr marL="0" indent="0">
              <a:buNone/>
            </a:pPr>
            <a:r>
              <a:rPr lang="en-US" dirty="0">
                <a:latin typeface="Helvetica" pitchFamily="2" charset="0"/>
              </a:rPr>
              <a:t>		   BADLY FRAGMENTED, AND THEIR HR LIAISON OFFICERS HAD LITTLE OR NO </a:t>
            </a:r>
          </a:p>
          <a:p>
            <a:pPr marL="0" indent="0">
              <a:buNone/>
            </a:pPr>
            <a:r>
              <a:rPr lang="en-US" dirty="0">
                <a:latin typeface="Helvetica" pitchFamily="2" charset="0"/>
              </a:rPr>
              <a:t>		   TRAINING:</a:t>
            </a:r>
          </a:p>
          <a:p>
            <a:pPr marL="0" indent="0">
              <a:buNone/>
            </a:pPr>
            <a:r>
              <a:rPr lang="en-US" dirty="0">
                <a:latin typeface="Helvetica" pitchFamily="2" charset="0"/>
              </a:rPr>
              <a:t>			--MANY GOSSIPED</a:t>
            </a:r>
          </a:p>
          <a:p>
            <a:pPr marL="0" indent="0">
              <a:buNone/>
            </a:pPr>
            <a:r>
              <a:rPr lang="en-US" dirty="0">
                <a:latin typeface="Helvetica" pitchFamily="2" charset="0"/>
              </a:rPr>
              <a:t>			--SOME HR LIAISON OFFICERS AND MID-LEVEL MANAGERS HUMILIATED </a:t>
            </a:r>
          </a:p>
          <a:p>
            <a:pPr marL="0" indent="0">
              <a:buNone/>
            </a:pPr>
            <a:r>
              <a:rPr lang="en-US" dirty="0">
                <a:latin typeface="Helvetica" pitchFamily="2" charset="0"/>
              </a:rPr>
              <a:t>			   PEOPLE</a:t>
            </a:r>
          </a:p>
          <a:p>
            <a:pPr marL="0" indent="0">
              <a:buNone/>
            </a:pPr>
            <a:r>
              <a:rPr lang="en-US" dirty="0">
                <a:latin typeface="Helvetica" pitchFamily="2" charset="0"/>
              </a:rPr>
              <a:t>			--MANY HR LIAISON OFFICERS DID NOT RESPECT CONFIDENTIALITY</a:t>
            </a:r>
          </a:p>
          <a:p>
            <a:pPr marL="0" indent="0">
              <a:buNone/>
            </a:pPr>
            <a:r>
              <a:rPr lang="en-US" dirty="0">
                <a:latin typeface="Helvetica" pitchFamily="2" charset="0"/>
              </a:rPr>
              <a:t>			--THE INVESTIGATION DID FIND POSSIBLE EVIDENCE OF RACISM, BUT</a:t>
            </a:r>
          </a:p>
          <a:p>
            <a:pPr marL="0" indent="0">
              <a:buNone/>
            </a:pPr>
            <a:r>
              <a:rPr lang="en-US" dirty="0">
                <a:latin typeface="Helvetica" pitchFamily="2" charset="0"/>
              </a:rPr>
              <a:t>			   COULD ONLY CONFIRM THE KILLER HAD FILED A COMPLAINT ABOUT</a:t>
            </a:r>
          </a:p>
          <a:p>
            <a:pPr marL="0" indent="0">
              <a:buNone/>
            </a:pPr>
            <a:r>
              <a:rPr lang="en-US" dirty="0">
                <a:latin typeface="Helvetica" pitchFamily="2" charset="0"/>
              </a:rPr>
              <a:t>			   RACISM AND ONE CO-WORKER SAID THE KILLER WAS CALLED “NAMES”</a:t>
            </a:r>
          </a:p>
        </p:txBody>
      </p:sp>
    </p:spTree>
    <p:extLst>
      <p:ext uri="{BB962C8B-B14F-4D97-AF65-F5344CB8AC3E}">
        <p14:creationId xmlns:p14="http://schemas.microsoft.com/office/powerpoint/2010/main" val="888581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E372D-DDE4-8A5A-A545-6C4EAC4E6F8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F5BCCA-A0CB-0F22-101C-ED0B380F616C}"/>
              </a:ext>
            </a:extLst>
          </p:cNvPr>
          <p:cNvSpPr>
            <a:spLocks noGrp="1"/>
          </p:cNvSpPr>
          <p:nvPr>
            <p:ph idx="1"/>
          </p:nvPr>
        </p:nvSpPr>
        <p:spPr>
          <a:xfrm>
            <a:off x="685801" y="1604433"/>
            <a:ext cx="10131425" cy="4172912"/>
          </a:xfrm>
        </p:spPr>
        <p:txBody>
          <a:bodyPr>
            <a:normAutofit fontScale="92500" lnSpcReduction="10000"/>
          </a:bodyPr>
          <a:lstStyle/>
          <a:p>
            <a:r>
              <a:rPr lang="en-US" dirty="0"/>
              <a:t>TRAINING:</a:t>
            </a:r>
          </a:p>
          <a:p>
            <a:pPr marL="0" indent="0">
              <a:buNone/>
            </a:pPr>
            <a:r>
              <a:rPr lang="en-US" dirty="0"/>
              <a:t>		--THE CITY’S CRISIS MANAGEMENT TRAINING WAS WOEFULLY LACKING. NO WHERE IS THAT</a:t>
            </a:r>
          </a:p>
          <a:p>
            <a:pPr marL="0" indent="0">
              <a:buNone/>
            </a:pPr>
            <a:r>
              <a:rPr lang="en-US" dirty="0"/>
              <a:t>		    MORE EVIDENT THAN AT LEAST ONE MEMBER OF THE RED CROSS BEING THREATENED WITH</a:t>
            </a:r>
          </a:p>
          <a:p>
            <a:pPr marL="0" indent="0">
              <a:buNone/>
            </a:pPr>
            <a:r>
              <a:rPr lang="en-US" dirty="0"/>
              <a:t>		    ARREST UNLESS HE LEFT THE SCENE OF THE CRIME</a:t>
            </a:r>
          </a:p>
          <a:p>
            <a:pPr marL="0" indent="0">
              <a:buNone/>
            </a:pPr>
            <a:r>
              <a:rPr lang="en-US" dirty="0"/>
              <a:t>		--THERE WAS NO REGULAR, MANDATORY ACTIVE SHOOTER TRAINING FOR EMPLOYEES AND </a:t>
            </a:r>
          </a:p>
          <a:p>
            <a:pPr marL="0" indent="0">
              <a:buNone/>
            </a:pPr>
            <a:r>
              <a:rPr lang="en-US" dirty="0"/>
              <a:t>		   MANAGERS</a:t>
            </a:r>
          </a:p>
          <a:p>
            <a:pPr marL="0" indent="0">
              <a:buNone/>
            </a:pPr>
            <a:r>
              <a:rPr lang="en-US" dirty="0"/>
              <a:t>		--INTERVIEWS WITH HIGH-LEVEL HR OFFICERS IN THE FEDERAL GOVERNMENT, PRIVATE </a:t>
            </a:r>
          </a:p>
          <a:p>
            <a:pPr marL="0" indent="0">
              <a:buNone/>
            </a:pPr>
            <a:r>
              <a:rPr lang="en-US" dirty="0"/>
              <a:t>		   BUSINESS, ACADEMIA, AND ANOTHER MAJOR VIRGINIA CITY REVEALED THE CITY OF VIRGINIA</a:t>
            </a:r>
          </a:p>
          <a:p>
            <a:pPr marL="0" indent="0">
              <a:buNone/>
            </a:pPr>
            <a:r>
              <a:rPr lang="en-US" dirty="0"/>
              <a:t>		   BEACH VIOLATED INDUSTRY STANDARDS AT NEARLY EVERY TURN</a:t>
            </a:r>
          </a:p>
          <a:p>
            <a:pPr marL="0" indent="0">
              <a:buNone/>
            </a:pPr>
            <a:r>
              <a:rPr lang="en-US" dirty="0"/>
              <a:t>		--THE TREATMENT OF GRIEVING FAMILIES, IN SOME CASES, WAS RUDE AND OBNOXIOUS BY ANY</a:t>
            </a:r>
          </a:p>
          <a:p>
            <a:pPr marL="0" indent="0">
              <a:buNone/>
            </a:pPr>
            <a:r>
              <a:rPr lang="en-US" dirty="0"/>
              <a:t>		   STANDARDS </a:t>
            </a:r>
          </a:p>
          <a:p>
            <a:pPr marL="0" indent="0">
              <a:buNone/>
            </a:pPr>
            <a:endParaRPr lang="en-US" dirty="0"/>
          </a:p>
        </p:txBody>
      </p:sp>
    </p:spTree>
    <p:extLst>
      <p:ext uri="{BB962C8B-B14F-4D97-AF65-F5344CB8AC3E}">
        <p14:creationId xmlns:p14="http://schemas.microsoft.com/office/powerpoint/2010/main" val="32250725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454</TotalTime>
  <Words>964</Words>
  <Application>Microsoft Macintosh PowerPoint</Application>
  <PresentationFormat>Widescreen</PresentationFormat>
  <Paragraphs>99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Helvetica</vt:lpstr>
      <vt:lpstr>Celestial</vt:lpstr>
      <vt:lpstr>VIRGINIA BEACH MASS SHOOTING</vt:lpstr>
      <vt:lpstr>welcome</vt:lpstr>
      <vt:lpstr>PowerPoint Presentation</vt:lpstr>
      <vt:lpstr>PowerPoint Presentation</vt:lpstr>
      <vt:lpstr>TWO GENERAL CONCLUSIONS</vt:lpstr>
      <vt:lpstr>THE CITY OF VIRGINIA BEACH APPEARS TO HAVE BEEN GUILTY OF NEGLIGENCE ON SEVERAL FRONTS:</vt:lpstr>
      <vt:lpstr>THREE MAIN AREAS WHERE THE CITY OF VIRINIA BEACH APPEARS TO HAVE BEEN GUILTY OF NEGLIGENCE</vt:lpstr>
      <vt:lpstr>PowerPoint Presentation</vt:lpstr>
      <vt:lpstr>PowerPoint Presentation</vt:lpstr>
      <vt:lpstr>PowerPoint Presentation</vt:lpstr>
      <vt:lpstr>PowerPoint Presentation</vt:lpstr>
      <vt:lpstr>PROBLEMS FROM THE OUTSET</vt:lpstr>
      <vt:lpstr>PowerPoint Presentation</vt:lpstr>
      <vt:lpstr>MEMBERSHIP PROBLEMS:</vt:lpstr>
      <vt:lpstr>CAMPAIGN TO DISCREDIT SOME COMMISSIONERS</vt:lpstr>
      <vt:lpstr>FOIA REQUESTS REJECTED</vt:lpstr>
      <vt:lpstr>REPORT OR INVESTIGATION</vt:lpstr>
      <vt:lpstr>OBSTACLES</vt:lpstr>
      <vt:lpstr>PowerPoint Presentation</vt:lpstr>
      <vt:lpstr>VIRGINIA BEACH MASS SHOOTING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VIRGINIA BEACH MASS SHOOTING</dc:title>
  <dc:creator>David Cariens</dc:creator>
  <cp:lastModifiedBy>David Cariens</cp:lastModifiedBy>
  <cp:revision>7</cp:revision>
  <cp:lastPrinted>2023-07-07T13:32:39Z</cp:lastPrinted>
  <dcterms:created xsi:type="dcterms:W3CDTF">2023-07-05T19:38:08Z</dcterms:created>
  <dcterms:modified xsi:type="dcterms:W3CDTF">2023-10-02T17:19:16Z</dcterms:modified>
</cp:coreProperties>
</file>