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6" r:id="rId10"/>
    <p:sldId id="267" r:id="rId11"/>
    <p:sldId id="268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7"/>
    <p:restoredTop sz="94366"/>
  </p:normalViewPr>
  <p:slideViewPr>
    <p:cSldViewPr snapToGrid="0" snapToObjects="1">
      <p:cViewPr varScale="1">
        <p:scale>
          <a:sx n="104" d="100"/>
          <a:sy n="104" d="100"/>
        </p:scale>
        <p:origin x="672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E423-37D3-3048-A790-156C7FC920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E930-D815-7744-AAAA-05A02F36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5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E423-37D3-3048-A790-156C7FC920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E930-D815-7744-AAAA-05A02F36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7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E423-37D3-3048-A790-156C7FC920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E930-D815-7744-AAAA-05A02F36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07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E423-37D3-3048-A790-156C7FC920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E930-D815-7744-AAAA-05A02F36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2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E423-37D3-3048-A790-156C7FC920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E930-D815-7744-AAAA-05A02F36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830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E423-37D3-3048-A790-156C7FC920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E930-D815-7744-AAAA-05A02F36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E423-37D3-3048-A790-156C7FC920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E930-D815-7744-AAAA-05A02F36F7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65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E423-37D3-3048-A790-156C7FC920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E930-D815-7744-AAAA-05A02F36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5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E423-37D3-3048-A790-156C7FC920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E930-D815-7744-AAAA-05A02F36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12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E423-37D3-3048-A790-156C7FC920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E930-D815-7744-AAAA-05A02F36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25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973E423-37D3-3048-A790-156C7FC920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E930-D815-7744-AAAA-05A02F36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4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973E423-37D3-3048-A790-156C7FC92061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5E5E930-D815-7744-AAAA-05A02F36F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3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1E645-4AC4-BF44-9137-1166A826A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792012"/>
            <a:ext cx="10071100" cy="3398988"/>
          </a:xfrm>
        </p:spPr>
        <p:txBody>
          <a:bodyPr>
            <a:normAutofit/>
          </a:bodyPr>
          <a:lstStyle/>
          <a:p>
            <a:r>
              <a:rPr lang="en-US" dirty="0"/>
              <a:t>WHAT SHOULD WE EXPECT </a:t>
            </a:r>
            <a:br>
              <a:rPr lang="en-US" dirty="0"/>
            </a:br>
            <a:r>
              <a:rPr lang="en-US" dirty="0"/>
              <a:t>FROM </a:t>
            </a:r>
            <a:br>
              <a:rPr lang="en-US" dirty="0"/>
            </a:br>
            <a:r>
              <a:rPr lang="en-US" dirty="0"/>
              <a:t>INTELLIGENCE?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DA3AC1-E362-7943-A75B-09E39355F7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INSTITUTE FOR LEARNING IN RETIREMENT </a:t>
            </a:r>
          </a:p>
          <a:p>
            <a:r>
              <a:rPr lang="en-US" dirty="0"/>
              <a:t>VIRGINIA BEACH,  VIRGINIA</a:t>
            </a:r>
          </a:p>
          <a:p>
            <a:r>
              <a:rPr lang="en-US" dirty="0"/>
              <a:t>NOVEMBER 1, 2023</a:t>
            </a:r>
          </a:p>
        </p:txBody>
      </p:sp>
    </p:spTree>
    <p:extLst>
      <p:ext uri="{BB962C8B-B14F-4D97-AF65-F5344CB8AC3E}">
        <p14:creationId xmlns:p14="http://schemas.microsoft.com/office/powerpoint/2010/main" val="1750166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EF0C7-B8D8-1EDD-9653-778CADA35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Helvetica" pitchFamily="2" charset="0"/>
              </a:rPr>
              <a:t>WHICH ONES ARE INTELLIGENCE </a:t>
            </a:r>
            <a:br>
              <a:rPr lang="en-US" b="1" dirty="0">
                <a:latin typeface="Helvetica" pitchFamily="2" charset="0"/>
              </a:rPr>
            </a:br>
            <a:r>
              <a:rPr lang="en-US" b="1" dirty="0">
                <a:latin typeface="Helvetica" pitchFamily="2" charset="0"/>
              </a:rPr>
              <a:t>SENTENCES?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5661AC-B84F-651E-F3D0-D33B90D0D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4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Helvetica" pitchFamily="2" charset="0"/>
              </a:rPr>
              <a:t>1. Recent arrests in Morocco uncovered a well-established terrorism group whose members infiltrated into positions of trust.</a:t>
            </a:r>
          </a:p>
          <a:p>
            <a:pPr marL="0" indent="0">
              <a:buNone/>
            </a:pPr>
            <a:r>
              <a:rPr lang="en-US" sz="2400" dirty="0">
                <a:latin typeface="Helvetica" pitchFamily="2" charset="0"/>
              </a:rPr>
              <a:t>2. The arrest </a:t>
            </a:r>
            <a:r>
              <a:rPr lang="en-US" sz="2400">
                <a:latin typeface="Helvetica" pitchFamily="2" charset="0"/>
              </a:rPr>
              <a:t>of a </a:t>
            </a:r>
            <a:r>
              <a:rPr lang="en-US" sz="2400" dirty="0">
                <a:latin typeface="Helvetica" pitchFamily="2" charset="0"/>
              </a:rPr>
              <a:t>large-scale, white-collar terrorist network in Morocco may indicate al-</a:t>
            </a:r>
            <a:r>
              <a:rPr lang="en-US" sz="2400" dirty="0" err="1">
                <a:latin typeface="Helvetica" pitchFamily="2" charset="0"/>
              </a:rPr>
              <a:t>Qa’ida’s</a:t>
            </a:r>
            <a:r>
              <a:rPr lang="en-US" sz="2400" dirty="0">
                <a:latin typeface="Helvetica" pitchFamily="2" charset="0"/>
              </a:rPr>
              <a:t> message has a broad appeal in emerging democracies.</a:t>
            </a:r>
          </a:p>
          <a:p>
            <a:pPr marL="0" indent="0">
              <a:buNone/>
            </a:pPr>
            <a:r>
              <a:rPr lang="en-US" sz="2400" dirty="0">
                <a:latin typeface="Helvetica" pitchFamily="2" charset="0"/>
              </a:rPr>
              <a:t>3. Moroccan authorities have thwarted a highly sophisticated terrorist plot to assassinate prominent government, military, and Jewish leaders. </a:t>
            </a:r>
          </a:p>
        </p:txBody>
      </p:sp>
    </p:spTree>
    <p:extLst>
      <p:ext uri="{BB962C8B-B14F-4D97-AF65-F5344CB8AC3E}">
        <p14:creationId xmlns:p14="http://schemas.microsoft.com/office/powerpoint/2010/main" val="534622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F3675-4A58-6493-E45E-059B8660D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SENTENCES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05C09-434E-6ED5-E853-E0C373767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641913" cy="360211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>
                <a:latin typeface="Helvetica" pitchFamily="2" charset="0"/>
              </a:rPr>
              <a:t>4. A major arrest of 35 terrorists in Morocco has uncovered a sophisticated terrorist group bent on assassinating government, military, and religious leaders.</a:t>
            </a:r>
          </a:p>
          <a:p>
            <a:pPr marL="0" indent="0">
              <a:buNone/>
            </a:pPr>
            <a:r>
              <a:rPr lang="en-US" sz="2400" dirty="0">
                <a:latin typeface="Helvetica" pitchFamily="2" charset="0"/>
              </a:rPr>
              <a:t>5. The arrest of terrorists in Morocco reveals and evolution of terrorists’ sophistication in identifying, targeting, and planning attacks on that country’s leaders.</a:t>
            </a:r>
          </a:p>
          <a:p>
            <a:pPr marL="0" indent="0">
              <a:buNone/>
            </a:pPr>
            <a:r>
              <a:rPr lang="en-US" sz="2400" dirty="0">
                <a:latin typeface="Helvetica" pitchFamily="2" charset="0"/>
              </a:rPr>
              <a:t>6. Al-</a:t>
            </a:r>
            <a:r>
              <a:rPr lang="en-US" sz="2400" dirty="0" err="1">
                <a:latin typeface="Helvetica" pitchFamily="2" charset="0"/>
              </a:rPr>
              <a:t>Qa’ida</a:t>
            </a:r>
            <a:r>
              <a:rPr lang="en-US" sz="2400" dirty="0">
                <a:latin typeface="Helvetica" pitchFamily="2" charset="0"/>
              </a:rPr>
              <a:t> may be shifting its modus operandi to train Shiite terrorists—a precursor for potential Hezbollah collaboration with al-</a:t>
            </a:r>
            <a:r>
              <a:rPr lang="en-US" sz="2400" dirty="0" err="1">
                <a:latin typeface="Helvetica" pitchFamily="2" charset="0"/>
              </a:rPr>
              <a:t>Qa’ida</a:t>
            </a:r>
            <a:r>
              <a:rPr lang="en-US" sz="2400" dirty="0">
                <a:latin typeface="Helvetica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5704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F12FE-ED73-474D-A918-4EE8D7E84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WHAT </a:t>
            </a:r>
            <a:r>
              <a:rPr lang="en-US" sz="3600"/>
              <a:t>SHOULD WE </a:t>
            </a:r>
            <a:r>
              <a:rPr lang="en-US" sz="3600" dirty="0"/>
              <a:t>EXPECT FROM INTELLIGENCE?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7F2C1-B7A0-4046-BA88-497ECC016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6138" y="1878008"/>
            <a:ext cx="7729728" cy="310198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8000" dirty="0">
                <a:latin typeface="Helvetica" pitchFamily="2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678124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2F03D-FE7B-6FA1-0B3D-79C5CC7E5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WHAT SHOULD WE EXPECT </a:t>
            </a:r>
            <a:br>
              <a:rPr lang="en-US" dirty="0">
                <a:latin typeface="Helvetica" pitchFamily="2" charset="0"/>
              </a:rPr>
            </a:br>
            <a:r>
              <a:rPr lang="en-US" dirty="0">
                <a:latin typeface="Helvetica" pitchFamily="2" charset="0"/>
              </a:rPr>
              <a:t>FROM INTELLIGENCE?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DA559-347E-1A53-D16D-8E3992E4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000" dirty="0">
              <a:latin typeface="Helvetica" pitchFamily="2" charset="0"/>
            </a:endParaRPr>
          </a:p>
          <a:p>
            <a:pPr marL="0" indent="0" algn="ctr">
              <a:buNone/>
            </a:pPr>
            <a:r>
              <a:rPr lang="en-US" sz="2800" dirty="0">
                <a:latin typeface="Helvetica" pitchFamily="2" charset="0"/>
              </a:rPr>
              <a:t>DAVID CARIENS</a:t>
            </a:r>
          </a:p>
          <a:p>
            <a:pPr marL="0" indent="0" algn="ctr">
              <a:buNone/>
            </a:pPr>
            <a:r>
              <a:rPr lang="en-US" sz="2400" dirty="0" err="1">
                <a:latin typeface="Helvetica" pitchFamily="2" charset="0"/>
              </a:rPr>
              <a:t>www.davecariens.com</a:t>
            </a:r>
            <a:endParaRPr lang="en-US" sz="24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37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6528C-9444-094B-98DD-B4B2166DF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9400" y="1142492"/>
            <a:ext cx="8801100" cy="1334008"/>
          </a:xfrm>
        </p:spPr>
        <p:txBody>
          <a:bodyPr>
            <a:normAutofit/>
          </a:bodyPr>
          <a:lstStyle/>
          <a:p>
            <a:r>
              <a:rPr lang="en-US" sz="3600" dirty="0"/>
              <a:t>ETHICAL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9FA59-9DC2-4F49-9C22-02D052507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980944"/>
            <a:ext cx="7729728" cy="3101983"/>
          </a:xfrm>
        </p:spPr>
        <p:txBody>
          <a:bodyPr/>
          <a:lstStyle/>
          <a:p>
            <a:r>
              <a:rPr lang="en-US" dirty="0"/>
              <a:t>1. OBJECTIVITY</a:t>
            </a:r>
          </a:p>
          <a:p>
            <a:r>
              <a:rPr lang="en-US" dirty="0"/>
              <a:t>2. BIAS-FREE ANALYSIS</a:t>
            </a:r>
          </a:p>
          <a:p>
            <a:r>
              <a:rPr lang="en-US" dirty="0"/>
              <a:t>3. RESIST ATTEMPTS TO POLITICIZE—FROM WITHIN AND WITHOUT</a:t>
            </a:r>
          </a:p>
          <a:p>
            <a:r>
              <a:rPr lang="en-US" dirty="0"/>
              <a:t>4. PERSONAL EXAMPLE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58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A4BBD-3D76-0D43-A21F-FDBAA8792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CERTAINTIES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FFE43-3BBF-0C46-A5F4-857AF73C6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23067"/>
            <a:ext cx="7556331" cy="3555627"/>
          </a:xfrm>
        </p:spPr>
        <p:txBody>
          <a:bodyPr>
            <a:normAutofit/>
          </a:bodyPr>
          <a:lstStyle/>
          <a:p>
            <a:r>
              <a:rPr lang="en-US" dirty="0"/>
              <a:t>1. THE CONSEQUENCES OF BEING WRONG GROW EVERY DAY</a:t>
            </a:r>
          </a:p>
          <a:p>
            <a:r>
              <a:rPr lang="en-US" dirty="0"/>
              <a:t>2. SOONER OR LATER ALL INTELLIGENCE ORGANIZATIONS/ANALYSTS WILL BE WRONG</a:t>
            </a:r>
          </a:p>
          <a:p>
            <a:r>
              <a:rPr lang="en-US" dirty="0"/>
              <a:t>3. INTELLIGENCE NEVER HAS ALL THE PIECES OF THE PUZZLE, IF IT DID, IT WOULD BE WRITING HISTORY</a:t>
            </a:r>
          </a:p>
          <a:p>
            <a:r>
              <a:rPr lang="en-US" b="1" dirty="0"/>
              <a:t>4. RISK IS NOT PART OF THE BUSINESS, RISK IS THE BUSINESS</a:t>
            </a:r>
          </a:p>
          <a:p>
            <a:r>
              <a:rPr lang="en-US" dirty="0"/>
              <a:t>5.  WHAT I WAS TOLD ABOUT MAKING A MISTAKE/WRONG CALL</a:t>
            </a:r>
          </a:p>
          <a:p>
            <a:r>
              <a:rPr lang="en-US" dirty="0"/>
              <a:t>6.  ALL INTELLIGENCE ORGANIZATIONS MUST ALLOW FOR ERROR AND MUST CORRECT THEIR MISTAKES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3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4D7B5-970B-AA45-A0A6-8A45AF8C0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049" y="964692"/>
            <a:ext cx="8324603" cy="1434124"/>
          </a:xfrm>
        </p:spPr>
        <p:txBody>
          <a:bodyPr>
            <a:normAutofit/>
          </a:bodyPr>
          <a:lstStyle/>
          <a:p>
            <a:r>
              <a:rPr lang="en-US" sz="3600" dirty="0"/>
              <a:t>WHAT INTELLIGENCE CANNOT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41BDB-4D59-C14A-87D1-197ED8128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INTELLIGENCE CANNOT PREDICT THE FUTURE</a:t>
            </a:r>
          </a:p>
          <a:p>
            <a:r>
              <a:rPr lang="en-US" dirty="0"/>
              <a:t>2. IT CANNOT CHANGE THE WORLD. INTELLIGENCE FOCUSES ON THE WORLD AS IT IS ( ALMOST ALL OTHER MEMBERS OF THE NATIONAL SECURITY APPARATUS ARE FOCUSED ON CHANGING THE WORLD)</a:t>
            </a:r>
          </a:p>
          <a:p>
            <a:r>
              <a:rPr lang="en-US" dirty="0"/>
              <a:t>3. IT CANNOT REMOVE RISK</a:t>
            </a:r>
          </a:p>
          <a:p>
            <a:r>
              <a:rPr lang="en-US" dirty="0"/>
              <a:t>4. IT CANNOT BE RIGHT ALL THE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340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3930C-CA75-604F-891F-2FC653598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049" y="964691"/>
            <a:ext cx="8502733" cy="1327247"/>
          </a:xfrm>
        </p:spPr>
        <p:txBody>
          <a:bodyPr>
            <a:normAutofit/>
          </a:bodyPr>
          <a:lstStyle/>
          <a:p>
            <a:r>
              <a:rPr lang="en-US" sz="3600" dirty="0"/>
              <a:t>WHAT INTELLIGENCE CAN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0D9AC-E020-334A-9A9F-6FB78C3E4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969768" cy="3786507"/>
          </a:xfrm>
        </p:spPr>
        <p:txBody>
          <a:bodyPr/>
          <a:lstStyle/>
          <a:p>
            <a:r>
              <a:rPr lang="en-US" dirty="0"/>
              <a:t>1. IT CAN LIGHT THE WAY TO BETTER, MORE EFFECTIVE POLICIES AND ADVANCE U.S. INTERESTS</a:t>
            </a:r>
          </a:p>
          <a:p>
            <a:r>
              <a:rPr lang="en-US" dirty="0"/>
              <a:t>2. IT CAN HELP MANAGE RISK</a:t>
            </a:r>
          </a:p>
          <a:p>
            <a:r>
              <a:rPr lang="en-US" dirty="0"/>
              <a:t>3.IT CAN IDENTIFY TRENDS</a:t>
            </a:r>
          </a:p>
          <a:p>
            <a:r>
              <a:rPr lang="en-US" dirty="0"/>
              <a:t>4. IT CAN ESTABLISH RELATIONSHIPS AND VARIABLES IN TRENDS</a:t>
            </a:r>
          </a:p>
          <a:p>
            <a:r>
              <a:rPr lang="en-US" dirty="0"/>
              <a:t>5. IT CAN PROVIDE THE OTHER FELLOW’S PERSPECTIVE</a:t>
            </a:r>
          </a:p>
          <a:p>
            <a:r>
              <a:rPr lang="en-US" dirty="0"/>
              <a:t>6. IT CAN PROVIDE INSIGHT INTO WHAT POLICIES WILL WORK AND WHAT WON’T WORK</a:t>
            </a:r>
          </a:p>
          <a:p>
            <a:r>
              <a:rPr lang="en-US" dirty="0"/>
              <a:t>7. IT CAN IDENTIFY BOTH THE RISKS AND OPPORTUNITIES FOR THE U.S.</a:t>
            </a:r>
          </a:p>
          <a:p>
            <a:r>
              <a:rPr lang="en-US" dirty="0"/>
              <a:t>8. IT CAN SHINE LIGHT ON THE CONSEQUENCES OF A CHOICE</a:t>
            </a:r>
          </a:p>
        </p:txBody>
      </p:sp>
    </p:spTree>
    <p:extLst>
      <p:ext uri="{BB962C8B-B14F-4D97-AF65-F5344CB8AC3E}">
        <p14:creationId xmlns:p14="http://schemas.microsoft.com/office/powerpoint/2010/main" val="2681742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F6FAE-1E40-0440-BF90-5EC73B7A0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298" y="857814"/>
            <a:ext cx="8288977" cy="1588503"/>
          </a:xfrm>
        </p:spPr>
        <p:txBody>
          <a:bodyPr>
            <a:normAutofit/>
          </a:bodyPr>
          <a:lstStyle/>
          <a:p>
            <a:r>
              <a:rPr lang="en-US" sz="3600" dirty="0"/>
              <a:t>WHAT INTELLIGENCE SHOULD NOT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774CC-105D-ED4D-BB0E-59F185554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INTELLIGENCE SHOULD NOT PRESCRIBE POLICY</a:t>
            </a:r>
          </a:p>
          <a:p>
            <a:r>
              <a:rPr lang="en-US" dirty="0"/>
              <a:t>2. INTELLIGENCE SHOULD NOT SUPPORT ANY GIVEN POLICY BY CHERRY-PICKING EVIDENCE</a:t>
            </a:r>
          </a:p>
          <a:p>
            <a:r>
              <a:rPr lang="en-US" dirty="0"/>
              <a:t>3. INTELLIGENCE SHOULD NOT ADVOCATE OR PROSELYTIZE </a:t>
            </a:r>
          </a:p>
        </p:txBody>
      </p:sp>
    </p:spTree>
    <p:extLst>
      <p:ext uri="{BB962C8B-B14F-4D97-AF65-F5344CB8AC3E}">
        <p14:creationId xmlns:p14="http://schemas.microsoft.com/office/powerpoint/2010/main" val="402998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CB46D-77BC-E743-9583-37FA0FF66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WHAT MUST </a:t>
            </a:r>
            <a:r>
              <a:rPr lang="en-US" sz="3600" dirty="0"/>
              <a:t>INTELLIGENCE BE?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1F989-36A0-C944-972A-78DC78762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IT MUST BE ON TIME/MEET DEADLINES—THE BEST INTELLIGENCE REPORT DELIVERED AFTER A POLICY DECISION IS MADE OR AFTER AN EVENT HAS HAPPENED IS NO GOOD.</a:t>
            </a:r>
          </a:p>
          <a:p>
            <a:r>
              <a:rPr lang="en-US" dirty="0"/>
              <a:t>2.  IT MUST BE CLEAR AND CONCISE—INTELLIGENCE ANALYSTS ARE COMPETING FOR THE PRESIDENT’S AND POLICY MAKERS’ TIME</a:t>
            </a:r>
          </a:p>
          <a:p>
            <a:r>
              <a:rPr lang="en-US" dirty="0"/>
              <a:t>3.  IT MUST INDICATE ITS LEVELS OF CONFIDENCE IN ITS JUDGMENTS AND BE CLEAR ABOUT UNCERTAINITY</a:t>
            </a:r>
          </a:p>
        </p:txBody>
      </p:sp>
    </p:spTree>
    <p:extLst>
      <p:ext uri="{BB962C8B-B14F-4D97-AF65-F5344CB8AC3E}">
        <p14:creationId xmlns:p14="http://schemas.microsoft.com/office/powerpoint/2010/main" val="3985174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F98EB-E156-5F4F-8CBB-9536C0225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WHAT SHOULD THE PUBLIC DEMAND OF INTELLIGENCE?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251F4-5258-874A-83B8-932360D1C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HONESTY IN TELLING POLICY MAKERS THINGS THEY DON’T WANT TO HEAR</a:t>
            </a:r>
          </a:p>
          <a:p>
            <a:r>
              <a:rPr lang="en-US" dirty="0"/>
              <a:t>2.  CLARITY ABOUT WHAT ARE FACTS AND WHAT IS ANALYSIS </a:t>
            </a:r>
          </a:p>
          <a:p>
            <a:r>
              <a:rPr lang="en-US" dirty="0"/>
              <a:t>3.  TRANSPARENCY ABOUT UNCERTAINITIES </a:t>
            </a:r>
          </a:p>
          <a:p>
            <a:r>
              <a:rPr lang="en-US" dirty="0"/>
              <a:t>4.  ADHEARANCE TO THE DEMOCRATIC  VALUES OF U.S. SOCIETY</a:t>
            </a:r>
          </a:p>
          <a:p>
            <a:r>
              <a:rPr lang="en-US" dirty="0"/>
              <a:t>5.  STRONG, </a:t>
            </a:r>
            <a:r>
              <a:rPr lang="en-US" u="sng" dirty="0"/>
              <a:t>NONPARTISAN</a:t>
            </a:r>
            <a:r>
              <a:rPr lang="en-US" dirty="0"/>
              <a:t>, CONGRESSIONAL OVERSIGHT OF THE INTELLIGENCE COMMUNITY</a:t>
            </a:r>
          </a:p>
        </p:txBody>
      </p:sp>
    </p:spTree>
    <p:extLst>
      <p:ext uri="{BB962C8B-B14F-4D97-AF65-F5344CB8AC3E}">
        <p14:creationId xmlns:p14="http://schemas.microsoft.com/office/powerpoint/2010/main" val="1857294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92906-AEFF-2768-FFAF-EA989660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Helvetica" pitchFamily="2" charset="0"/>
              </a:rPr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49552-B4E8-429E-1B13-A9EF8B4FD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53412"/>
            <a:ext cx="7729728" cy="44698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Helvetica" pitchFamily="2" charset="0"/>
            </a:endParaRPr>
          </a:p>
          <a:p>
            <a:pPr marL="0" indent="0" algn="ctr">
              <a:buNone/>
            </a:pPr>
            <a:r>
              <a:rPr lang="en-US" sz="6000" b="1" dirty="0">
                <a:latin typeface="Helvetica" pitchFamily="2" charset="0"/>
              </a:rPr>
              <a:t>TERRORISM </a:t>
            </a:r>
          </a:p>
          <a:p>
            <a:pPr marL="0" indent="0" algn="ctr">
              <a:buNone/>
            </a:pPr>
            <a:r>
              <a:rPr lang="en-US" sz="6000" b="1" dirty="0">
                <a:latin typeface="Helvetica" pitchFamily="2" charset="0"/>
              </a:rPr>
              <a:t>IN </a:t>
            </a:r>
          </a:p>
          <a:p>
            <a:pPr marL="0" indent="0" algn="ctr">
              <a:buNone/>
            </a:pPr>
            <a:r>
              <a:rPr lang="en-US" sz="6000" b="1" dirty="0">
                <a:latin typeface="Helvetica" pitchFamily="2" charset="0"/>
              </a:rPr>
              <a:t>MOROCCO</a:t>
            </a:r>
          </a:p>
          <a:p>
            <a:pPr marL="0" indent="0" algn="ctr">
              <a:buNone/>
            </a:pPr>
            <a:r>
              <a:rPr lang="en-US" sz="4000" dirty="0">
                <a:latin typeface="Helvetica" pitchFamily="2" charset="0"/>
              </a:rPr>
              <a:t>(HANDOUT)</a:t>
            </a:r>
          </a:p>
        </p:txBody>
      </p:sp>
    </p:spTree>
    <p:extLst>
      <p:ext uri="{BB962C8B-B14F-4D97-AF65-F5344CB8AC3E}">
        <p14:creationId xmlns:p14="http://schemas.microsoft.com/office/powerpoint/2010/main" val="72209208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{B09A86C5-0A63-C641-8BA6-A3477D1C8A9F}tf10001120</Template>
  <TotalTime>152</TotalTime>
  <Words>643</Words>
  <Application>Microsoft Macintosh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Gill Sans MT</vt:lpstr>
      <vt:lpstr>Helvetica</vt:lpstr>
      <vt:lpstr>Parcel</vt:lpstr>
      <vt:lpstr>WHAT SHOULD WE EXPECT  FROM  INTELLIGENCE?</vt:lpstr>
      <vt:lpstr>ETHICAL BEHAVIOR</vt:lpstr>
      <vt:lpstr>CERTAINTIES </vt:lpstr>
      <vt:lpstr>WHAT INTELLIGENCE CANNOT DO</vt:lpstr>
      <vt:lpstr>WHAT INTELLIGENCE CAN DO</vt:lpstr>
      <vt:lpstr>WHAT INTELLIGENCE SHOULD NOT DO</vt:lpstr>
      <vt:lpstr>WHAT MUST INTELLIGENCE BE?</vt:lpstr>
      <vt:lpstr>WHAT SHOULD THE PUBLIC DEMAND OF INTELLIGENCE?</vt:lpstr>
      <vt:lpstr>EXERCISE</vt:lpstr>
      <vt:lpstr>WHICH ONES ARE INTELLIGENCE  SENTENCES?</vt:lpstr>
      <vt:lpstr>SENTENCES CONTINUED</vt:lpstr>
      <vt:lpstr>WHAT SHOULD WE EXPECT FROM INTELLIGENCE?</vt:lpstr>
      <vt:lpstr>WHAT SHOULD WE EXPECT  FROM INTELLIGENCE?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SHOULD WE EXPECT  FROM  INTELLIGENCE?</dc:title>
  <dc:creator>David Cariens</dc:creator>
  <cp:lastModifiedBy>David Cariens</cp:lastModifiedBy>
  <cp:revision>28</cp:revision>
  <cp:lastPrinted>2023-10-29T19:57:35Z</cp:lastPrinted>
  <dcterms:created xsi:type="dcterms:W3CDTF">2021-03-09T12:52:17Z</dcterms:created>
  <dcterms:modified xsi:type="dcterms:W3CDTF">2023-11-01T22:08:25Z</dcterms:modified>
</cp:coreProperties>
</file>