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9" r:id="rId3"/>
    <p:sldId id="288" r:id="rId4"/>
    <p:sldId id="276" r:id="rId5"/>
    <p:sldId id="257" r:id="rId6"/>
    <p:sldId id="258" r:id="rId7"/>
    <p:sldId id="266" r:id="rId8"/>
    <p:sldId id="271" r:id="rId9"/>
    <p:sldId id="263" r:id="rId10"/>
    <p:sldId id="283" r:id="rId11"/>
    <p:sldId id="285" r:id="rId12"/>
    <p:sldId id="261" r:id="rId13"/>
    <p:sldId id="264" r:id="rId14"/>
    <p:sldId id="265" r:id="rId15"/>
    <p:sldId id="267" r:id="rId16"/>
    <p:sldId id="268" r:id="rId17"/>
    <p:sldId id="269" r:id="rId18"/>
    <p:sldId id="259" r:id="rId19"/>
    <p:sldId id="277" r:id="rId20"/>
    <p:sldId id="278" r:id="rId21"/>
    <p:sldId id="279" r:id="rId22"/>
    <p:sldId id="286" r:id="rId23"/>
    <p:sldId id="280" r:id="rId24"/>
    <p:sldId id="273" r:id="rId25"/>
    <p:sldId id="287" r:id="rId26"/>
    <p:sldId id="274" r:id="rId27"/>
    <p:sldId id="27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78"/>
    <p:restoredTop sz="95878"/>
  </p:normalViewPr>
  <p:slideViewPr>
    <p:cSldViewPr snapToGrid="0" snapToObjects="1">
      <p:cViewPr varScale="1">
        <p:scale>
          <a:sx n="104" d="100"/>
          <a:sy n="104" d="100"/>
        </p:scale>
        <p:origin x="232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9/13/22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cariens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07C5C-5478-02DA-4B49-15D174FDC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30678"/>
            <a:ext cx="8361229" cy="2098226"/>
          </a:xfrm>
        </p:spPr>
        <p:txBody>
          <a:bodyPr/>
          <a:lstStyle/>
          <a:p>
            <a:r>
              <a:rPr lang="en-US" b="1" dirty="0"/>
              <a:t>MASS SHOOTINGS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5CC31D-1341-43F9-DDE0-5AE7D8A66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5385" y="2328905"/>
            <a:ext cx="8822284" cy="3875952"/>
          </a:xfrm>
        </p:spPr>
        <p:txBody>
          <a:bodyPr>
            <a:normAutofit/>
          </a:bodyPr>
          <a:lstStyle/>
          <a:p>
            <a:r>
              <a:rPr lang="en-US" sz="6000" b="1" dirty="0"/>
              <a:t>NO EXCUSE FOR SILENCE</a:t>
            </a:r>
          </a:p>
          <a:p>
            <a:endParaRPr lang="en-US" sz="2800" dirty="0"/>
          </a:p>
          <a:p>
            <a:r>
              <a:rPr lang="en-US" sz="2800" dirty="0"/>
              <a:t>	WEINSTEIN JEWISH COMMUNITY CENTER</a:t>
            </a:r>
          </a:p>
          <a:p>
            <a:r>
              <a:rPr lang="en-US" sz="2800" dirty="0"/>
              <a:t>RICHMOND, VIRGINIA</a:t>
            </a:r>
          </a:p>
          <a:p>
            <a:r>
              <a:rPr lang="en-US" sz="2400" dirty="0"/>
              <a:t>David Cariens</a:t>
            </a:r>
          </a:p>
          <a:p>
            <a:r>
              <a:rPr lang="en-US" sz="2400" dirty="0">
                <a:hlinkClick r:id="rId2"/>
              </a:rPr>
              <a:t>dcariens@gmail.com</a:t>
            </a:r>
            <a:endParaRPr lang="en-US" sz="2400" dirty="0"/>
          </a:p>
          <a:p>
            <a:r>
              <a:rPr lang="en-US" sz="2400" dirty="0" err="1"/>
              <a:t>www.davecariens.com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0792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0C9D3-C8B1-B78F-B261-123E564E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MASS MURDERS AND LITTLE OR NOTHING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0FCD4-8CEE-CE31-F974-D3259B136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sz="2800" dirty="0"/>
              <a:t>APPALACHIAN SCHOOL OF LAW: 3 KILLED, 3 WOUNDED</a:t>
            </a:r>
          </a:p>
          <a:p>
            <a:pPr marL="514350" indent="-514350">
              <a:buAutoNum type="arabicPeriod"/>
            </a:pPr>
            <a:r>
              <a:rPr lang="en-US" sz="2800" dirty="0"/>
              <a:t>VIRGINIA TECH: 32 KILLED, 17 WOUNDED</a:t>
            </a:r>
          </a:p>
          <a:p>
            <a:pPr marL="514350" indent="-514350">
              <a:buAutoNum type="arabicPeriod"/>
            </a:pPr>
            <a:r>
              <a:rPr lang="en-US" sz="2800" dirty="0"/>
              <a:t>SANDY HOOK: 26 PEOPLE KILLED</a:t>
            </a:r>
          </a:p>
          <a:p>
            <a:pPr marL="514350" indent="-514350">
              <a:buAutoNum type="arabicPeriod"/>
            </a:pPr>
            <a:r>
              <a:rPr lang="en-US" sz="2800" dirty="0"/>
              <a:t>AFRICAN-AMERICAN CHURCH CHARLESTON: 9 KILLED</a:t>
            </a:r>
          </a:p>
          <a:p>
            <a:pPr marL="514350" indent="-514350">
              <a:buAutoNum type="arabicPeriod"/>
            </a:pPr>
            <a:r>
              <a:rPr lang="en-US" sz="2800" dirty="0"/>
              <a:t>ORLANDO NIGHTCLUB: 46 KILLED, 59 WOUNDED</a:t>
            </a:r>
          </a:p>
          <a:p>
            <a:pPr marL="514350" indent="-514350">
              <a:buAutoNum type="arabicPeriod"/>
            </a:pPr>
            <a:r>
              <a:rPr lang="en-US" sz="2800" dirty="0"/>
              <a:t>PARKLAND HIGH SCHOOL: 17 KILLED, 17 WOUNDED</a:t>
            </a:r>
          </a:p>
          <a:p>
            <a:pPr marL="514350" indent="-514350">
              <a:buAutoNum type="arabicPeriod"/>
            </a:pPr>
            <a:r>
              <a:rPr lang="en-US" sz="2800" dirty="0"/>
              <a:t>PITTSBURGH TREE OF LIFE SYNAGOGUE:  11 KILLED, 6 WOUNDED</a:t>
            </a:r>
          </a:p>
          <a:p>
            <a:pPr marL="514350" indent="-514350">
              <a:buAutoNum type="arabicPeriod"/>
            </a:pPr>
            <a:r>
              <a:rPr lang="en-US" sz="2800" dirty="0"/>
              <a:t>LAS VEGAS CONCERT: 60 KILLED, 411 WOUNDED</a:t>
            </a:r>
          </a:p>
          <a:p>
            <a:pPr marL="514350" indent="-514350">
              <a:buAutoNum type="arabicPeriod"/>
            </a:pPr>
            <a:r>
              <a:rPr lang="en-US" sz="2800" dirty="0"/>
              <a:t>UVALDE ELEMENTARY SCHOOL: 21 KILLED, 18 WOUNDED</a:t>
            </a:r>
          </a:p>
        </p:txBody>
      </p:sp>
    </p:spTree>
    <p:extLst>
      <p:ext uri="{BB962C8B-B14F-4D97-AF65-F5344CB8AC3E}">
        <p14:creationId xmlns:p14="http://schemas.microsoft.com/office/powerpoint/2010/main" val="185126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9A688-0BA1-7CB5-3E89-158DE23B1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63879"/>
            <a:ext cx="9601200" cy="969201"/>
          </a:xfrm>
        </p:spPr>
        <p:txBody>
          <a:bodyPr/>
          <a:lstStyle/>
          <a:p>
            <a:pPr algn="ctr"/>
            <a:r>
              <a:rPr lang="en-US" b="1" dirty="0"/>
              <a:t>ONE SMALL STEP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3319C-3A0B-F5DD-9F88-57E88EB32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3080"/>
            <a:ext cx="9601200" cy="49430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Helvetica" pitchFamily="2" charset="0"/>
              </a:rPr>
              <a:t>FOLLOWING UVALDE, CONGRESS TOOK ONE SMALL STEP:</a:t>
            </a:r>
            <a:endParaRPr lang="en-US" dirty="0">
              <a:latin typeface="Helvetica" pitchFamily="2" charset="0"/>
            </a:endParaRPr>
          </a:p>
          <a:p>
            <a:pPr marL="457200" indent="-457200">
              <a:buAutoNum type="arabicPeriod"/>
            </a:pPr>
            <a:r>
              <a:rPr lang="en-US" dirty="0">
                <a:latin typeface="Helvetica" pitchFamily="2" charset="0"/>
              </a:rPr>
              <a:t>ENHANCED BACKGROUND CHECKS FOR GUN BUYERS UNDER 21, REQUIRING AUTHORITIES HAVE TIME TO EXAMINE JUVENILE RECORDS FOR FIRST-TIME BUYERS.</a:t>
            </a:r>
          </a:p>
          <a:p>
            <a:pPr marL="457200" indent="-457200">
              <a:buAutoNum type="arabicPeriod"/>
            </a:pPr>
            <a:r>
              <a:rPr lang="en-US" dirty="0">
                <a:latin typeface="Helvetica" pitchFamily="2" charset="0"/>
              </a:rPr>
              <a:t>ALLOCATES MILLIONS OF DOLLARS FOR RED FLAG LAWS, ALLOWING OFFICIALS TO CONFISCATE GUNS FROM PEOPLE WHO ARE DEEMED DANGEROUS. </a:t>
            </a:r>
          </a:p>
          <a:p>
            <a:pPr marL="457200" indent="-457200">
              <a:buAutoNum type="arabicPeriod"/>
            </a:pPr>
            <a:r>
              <a:rPr lang="en-US" dirty="0">
                <a:latin typeface="Helvetica" pitchFamily="2" charset="0"/>
              </a:rPr>
              <a:t>STRENGTHENED LAWS AGAINST STRAW PURCHASES AND GUN TRAFFICKING.</a:t>
            </a:r>
          </a:p>
          <a:p>
            <a:pPr marL="457200" indent="-457200">
              <a:buAutoNum type="arabicPeriod"/>
            </a:pPr>
            <a:r>
              <a:rPr lang="en-US" dirty="0">
                <a:latin typeface="Helvetica" pitchFamily="2" charset="0"/>
              </a:rPr>
              <a:t>ALLOCATES MILLIONS OF DOLLARS FOR MENTAL HEALTH.</a:t>
            </a:r>
          </a:p>
          <a:p>
            <a:pPr marL="457200" indent="-457200">
              <a:buAutoNum type="arabicPeriod" startAt="5"/>
            </a:pPr>
            <a:r>
              <a:rPr lang="en-US" dirty="0">
                <a:latin typeface="Helvetica" pitchFamily="2" charset="0"/>
              </a:rPr>
              <a:t>TIGHTENS BAN ON DOMESTIC ABUSERS BUYING GUNS.</a:t>
            </a:r>
          </a:p>
          <a:p>
            <a:pPr marL="457200" indent="-457200">
              <a:buAutoNum type="arabicPeriod" startAt="5"/>
            </a:pPr>
            <a:r>
              <a:rPr lang="en-US" dirty="0">
                <a:latin typeface="Helvetica" pitchFamily="2" charset="0"/>
              </a:rPr>
              <a:t>TOUGHENS LAWS ON SCHOOL SECURITY.</a:t>
            </a:r>
          </a:p>
        </p:txBody>
      </p:sp>
    </p:spTree>
    <p:extLst>
      <p:ext uri="{BB962C8B-B14F-4D97-AF65-F5344CB8AC3E}">
        <p14:creationId xmlns:p14="http://schemas.microsoft.com/office/powerpoint/2010/main" val="2937428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0D485-D62B-61C7-B1DC-0BBFF0ACA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20930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/>
              <a:t>MY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58FD2-E31D-E2B4-3AA8-C5159A86C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228" y="2734492"/>
            <a:ext cx="9601200" cy="35814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dirty="0"/>
              <a:t>I SEEK SENSIBLE GUN LAWS THAT WILL PROTECT CITIZENS EVERYWHERE AS THEY GO ABOUT THEIR DAILY ROUTINES. WE CAN PROTECT OUR CITIZENS AND PRESERVE THE 2</a:t>
            </a:r>
            <a:r>
              <a:rPr lang="en-US" sz="3600" baseline="30000" dirty="0"/>
              <a:t>ND</a:t>
            </a:r>
            <a:r>
              <a:rPr lang="en-US" sz="3600" dirty="0"/>
              <a:t> AMENDMENT SIMULTANEOUSLY. </a:t>
            </a:r>
          </a:p>
        </p:txBody>
      </p:sp>
    </p:spTree>
    <p:extLst>
      <p:ext uri="{BB962C8B-B14F-4D97-AF65-F5344CB8AC3E}">
        <p14:creationId xmlns:p14="http://schemas.microsoft.com/office/powerpoint/2010/main" val="240249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8A927-8127-0734-0358-72C80A7B3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7650"/>
            <a:ext cx="9601200" cy="14859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0B795-B219-950D-0608-9D8D5AC6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20687"/>
            <a:ext cx="9692640" cy="4062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2. I SUPPORT LEGISLATION TO KEEP GUNS OUT OF THE HANDS OF PEOPLE WHO ARE A THREAT TO THEMSELVES AND OTHERS. NEW YORK AND OHIO MAY BE EXAMPLES TO FOLLOW.</a:t>
            </a:r>
          </a:p>
        </p:txBody>
      </p:sp>
    </p:spTree>
    <p:extLst>
      <p:ext uri="{BB962C8B-B14F-4D97-AF65-F5344CB8AC3E}">
        <p14:creationId xmlns:p14="http://schemas.microsoft.com/office/powerpoint/2010/main" val="1304490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895D7-9BF7-93AE-2182-76F6DA54C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9D869-24CB-950E-EC86-1A612BBF7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3. I SUPPORT LEGISLATION TO KEEP GUNS OUT OF THE HANDS OF DOMESTIC AND FOREIGN TERRORISTS.</a:t>
            </a:r>
          </a:p>
        </p:txBody>
      </p:sp>
    </p:spTree>
    <p:extLst>
      <p:ext uri="{BB962C8B-B14F-4D97-AF65-F5344CB8AC3E}">
        <p14:creationId xmlns:p14="http://schemas.microsoft.com/office/powerpoint/2010/main" val="3541418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2D568-1352-12E2-FE32-7E2266F5D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7E8E0-B26F-D158-3A43-EFB18BCA6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4. I SUPPORT LEGISLATION TO KEEP </a:t>
            </a:r>
            <a:r>
              <a:rPr lang="en-US" sz="3600"/>
              <a:t>GUNS FROM </a:t>
            </a:r>
            <a:r>
              <a:rPr lang="en-US" sz="3600" dirty="0"/>
              <a:t>INDIVIDUALS WHO HAVE BEEN CONVICTED OF VIOLENT CRIMES—SPECIFICALLY CRIMES OR ATTEMPTED CRIMES INVOLVING A FIREARM OF ANY KIND. </a:t>
            </a:r>
          </a:p>
        </p:txBody>
      </p:sp>
    </p:spTree>
    <p:extLst>
      <p:ext uri="{BB962C8B-B14F-4D97-AF65-F5344CB8AC3E}">
        <p14:creationId xmlns:p14="http://schemas.microsoft.com/office/powerpoint/2010/main" val="2557172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11DE-C6AB-C66E-A61E-707C39DBD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48222"/>
            <a:ext cx="9601200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WHY IS GUN VIOLENCE</a:t>
            </a:r>
            <a:br>
              <a:rPr lang="en-US" sz="7200" b="1" dirty="0"/>
            </a:br>
            <a:r>
              <a:rPr lang="en-US" sz="7200" b="1" dirty="0"/>
              <a:t>PERSISTING?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7F957-8904-0A16-3958-ECADCD6C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283" y="2895601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>
                <a:latin typeface="Helvetica" pitchFamily="2" charset="0"/>
              </a:rPr>
              <a:t>1. PROFITS</a:t>
            </a:r>
          </a:p>
        </p:txBody>
      </p:sp>
    </p:spTree>
    <p:extLst>
      <p:ext uri="{BB962C8B-B14F-4D97-AF65-F5344CB8AC3E}">
        <p14:creationId xmlns:p14="http://schemas.microsoft.com/office/powerpoint/2010/main" val="2245599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C8B55-8EB7-CC2B-0D2E-C40332E3D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b="1" dirty="0"/>
              <a:t>WHY IS GUN VIOLENCE PERSISTING?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11537-1F85-DA00-BE00-F89F91D6F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895601"/>
            <a:ext cx="9601200" cy="3581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000" b="1" dirty="0"/>
              <a:t>2. IT IS RARE FOR A PERSON, BUSINESS, SCHOOL, OR</a:t>
            </a:r>
          </a:p>
          <a:p>
            <a:pPr marL="0" indent="0" algn="ctr">
              <a:buNone/>
            </a:pPr>
            <a:r>
              <a:rPr lang="en-US" sz="6000" b="1" dirty="0"/>
              <a:t>   GOVERNMENT AGENCY TO BE HELD ACCOUNTABILE</a:t>
            </a:r>
          </a:p>
        </p:txBody>
      </p:sp>
    </p:spTree>
    <p:extLst>
      <p:ext uri="{BB962C8B-B14F-4D97-AF65-F5344CB8AC3E}">
        <p14:creationId xmlns:p14="http://schemas.microsoft.com/office/powerpoint/2010/main" val="3894075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4BA56-A376-BDD4-9FAD-819D10B0F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83326"/>
            <a:ext cx="9601200" cy="1485900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WHY IS GUN VIOLENCE PRESISTING?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80F09-2F77-002B-9E52-D37B54AA2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744891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/>
              <a:t>3. COVERUPS</a:t>
            </a:r>
          </a:p>
          <a:p>
            <a:pPr marL="742950" indent="-742950">
              <a:buAutoNum type="arabicPeriod"/>
            </a:pPr>
            <a:r>
              <a:rPr lang="en-US" sz="3600" dirty="0"/>
              <a:t>THE APPALACHIAN SCHOOL OF LAW—THREE KILLED, THREE WOUNDED</a:t>
            </a:r>
          </a:p>
          <a:p>
            <a:pPr marL="742950" indent="-742950">
              <a:buAutoNum type="arabicPeriod"/>
            </a:pPr>
            <a:r>
              <a:rPr lang="en-US" sz="3600" dirty="0"/>
              <a:t>VIRGINIA TECH—THIRTY-TWO KILLED, AT LEAST SEVENTEEN WOUNDED </a:t>
            </a:r>
          </a:p>
          <a:p>
            <a:pPr marL="742950" indent="-742950">
              <a:buAutoNum type="arabicPeriod"/>
            </a:pPr>
            <a:r>
              <a:rPr lang="en-US" sz="3600" dirty="0"/>
              <a:t>VIRGINIA BEACH—ELEVEN KILLED AND FOUR WOUNDED</a:t>
            </a:r>
          </a:p>
        </p:txBody>
      </p:sp>
    </p:spTree>
    <p:extLst>
      <p:ext uri="{BB962C8B-B14F-4D97-AF65-F5344CB8AC3E}">
        <p14:creationId xmlns:p14="http://schemas.microsoft.com/office/powerpoint/2010/main" val="3902754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9F411-1315-EBC1-E851-11242787A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THE THREE MASS SHOOTINGS IN VIRGINIA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7ECF-7395-6131-62EA-2B140D52B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07815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ALL THREE SHOOTINGS WERE INEVITABLE BECAUSE OF THE NEGLIGENCE AND POOR LEADERSHIP OF PEOPLE IN POSITIONS OF TRUST AND AUTHORITY.</a:t>
            </a:r>
          </a:p>
        </p:txBody>
      </p:sp>
    </p:spTree>
    <p:extLst>
      <p:ext uri="{BB962C8B-B14F-4D97-AF65-F5344CB8AC3E}">
        <p14:creationId xmlns:p14="http://schemas.microsoft.com/office/powerpoint/2010/main" val="212752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4E25B-CE88-892B-1C36-D7B85F627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C5D43-EF13-CE91-82F8-F632D2E5C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PLEASE HOLD ALL QUESTIONS UNTIL THE CONCLUSION OF THE PRESENTATION.</a:t>
            </a:r>
          </a:p>
        </p:txBody>
      </p:sp>
    </p:spTree>
    <p:extLst>
      <p:ext uri="{BB962C8B-B14F-4D97-AF65-F5344CB8AC3E}">
        <p14:creationId xmlns:p14="http://schemas.microsoft.com/office/powerpoint/2010/main" val="1262384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5A6C9-D8F2-D801-B73A-DF9329FF6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ACCOUNTABILITY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/>
              <a:t>FORESEEABILITY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7B424-36ED-7ADF-C4CD-E90684622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800" dirty="0"/>
              <a:t>VIRGINIA IS ONE OF THE HARDEST, IF NOT THE HARDEST, STATES IN THE UNION TO HOLD ANY PERSON, BUSINESS, SCHOOL, OR GOVERNMENT AGENCY ACCOUNTABLE. </a:t>
            </a:r>
          </a:p>
        </p:txBody>
      </p:sp>
    </p:spTree>
    <p:extLst>
      <p:ext uri="{BB962C8B-B14F-4D97-AF65-F5344CB8AC3E}">
        <p14:creationId xmlns:p14="http://schemas.microsoft.com/office/powerpoint/2010/main" val="2941265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572D7-E302-BB93-8133-95F827C6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29355"/>
            <a:ext cx="9601200" cy="8382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DON’T BE FOOLED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0CD7F-F0E5-09CF-6E81-0F25C7763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8744"/>
            <a:ext cx="9601200" cy="4909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COMPANIES </a:t>
            </a:r>
            <a:r>
              <a:rPr lang="en-US" sz="4400" b="1" u="sng" dirty="0"/>
              <a:t>HIRED</a:t>
            </a:r>
            <a:r>
              <a:rPr lang="en-US" sz="4400" b="1" dirty="0"/>
              <a:t> TO INVESTIGATE</a:t>
            </a:r>
          </a:p>
          <a:p>
            <a:pPr marL="0" indent="0" algn="ctr">
              <a:buNone/>
            </a:pPr>
            <a:r>
              <a:rPr lang="en-US" sz="3600" b="1" dirty="0"/>
              <a:t>VIRGINIA TECH—TRIDATA</a:t>
            </a:r>
          </a:p>
          <a:p>
            <a:pPr marL="0" indent="0" algn="ctr">
              <a:buNone/>
            </a:pPr>
            <a:r>
              <a:rPr lang="en-US" sz="3600" b="1" dirty="0"/>
              <a:t>VIRGINIA BEACH—HILLARD-HEINTZE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FIDUCIARY: </a:t>
            </a:r>
            <a:r>
              <a:rPr lang="en-US" sz="3600" i="1" dirty="0">
                <a:latin typeface="Helvetica" pitchFamily="2" charset="0"/>
              </a:rPr>
              <a:t>Law—</a:t>
            </a:r>
            <a:r>
              <a:rPr lang="en-US" sz="3600" dirty="0">
                <a:latin typeface="Helvetica" pitchFamily="2" charset="0"/>
              </a:rPr>
              <a:t>A person to whom property or power is entrusted for the benefit of another</a:t>
            </a:r>
          </a:p>
        </p:txBody>
      </p:sp>
    </p:spTree>
    <p:extLst>
      <p:ext uri="{BB962C8B-B14F-4D97-AF65-F5344CB8AC3E}">
        <p14:creationId xmlns:p14="http://schemas.microsoft.com/office/powerpoint/2010/main" val="2662370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C766E-0693-D773-23DE-8AD90EE3D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VIRGINIA BEACH</a:t>
            </a:r>
            <a:br>
              <a:rPr lang="en-US" b="1" dirty="0"/>
            </a:br>
            <a:r>
              <a:rPr lang="en-US" b="1" dirty="0"/>
              <a:t>COMMISSION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1899-9DB3-17B6-AF78-9A7718CBF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dirty="0"/>
              <a:t>PROBLEMS:</a:t>
            </a:r>
          </a:p>
          <a:p>
            <a:pPr marL="514350" indent="-514350">
              <a:buAutoNum type="arabicPeriod"/>
            </a:pPr>
            <a:r>
              <a:rPr lang="en-US" dirty="0"/>
              <a:t>DIDN’T MEET UNTIL ALMOST TWO YEARS AFTER</a:t>
            </a:r>
          </a:p>
          <a:p>
            <a:pPr marL="0" indent="0">
              <a:buNone/>
            </a:pPr>
            <a:r>
              <a:rPr lang="en-US" dirty="0"/>
              <a:t>        THE SHOOTING—MEMORIES, MOVE ON</a:t>
            </a:r>
          </a:p>
          <a:p>
            <a:pPr marL="0" indent="0">
              <a:buNone/>
            </a:pPr>
            <a:r>
              <a:rPr lang="en-US" dirty="0"/>
              <a:t>2.     TOO BIG—WAS 21, NOW 22 MEMBERS. </a:t>
            </a:r>
          </a:p>
          <a:p>
            <a:pPr marL="0" indent="0">
              <a:buNone/>
            </a:pPr>
            <a:r>
              <a:rPr lang="en-US" dirty="0"/>
              <a:t>3.     MEETINGS CANCELLED OR HELD WITHOUT VOTING</a:t>
            </a:r>
          </a:p>
          <a:p>
            <a:pPr marL="514350" indent="-514350">
              <a:buAutoNum type="arabicPeriod" startAt="4"/>
            </a:pPr>
            <a:r>
              <a:rPr lang="en-US" dirty="0"/>
              <a:t>DID NOT CONSTRUCT AN ACCURATE TIMELINE</a:t>
            </a:r>
          </a:p>
          <a:p>
            <a:pPr marL="514350" indent="-514350">
              <a:buAutoNum type="arabicPeriod" startAt="4"/>
            </a:pPr>
            <a:r>
              <a:rPr lang="en-US" dirty="0"/>
              <a:t>CITY COMPUTERS MISSING</a:t>
            </a:r>
          </a:p>
          <a:p>
            <a:pPr marL="514350" indent="-514350">
              <a:buAutoNum type="arabicPeriod" startAt="4"/>
            </a:pPr>
            <a:r>
              <a:rPr lang="en-US" dirty="0"/>
              <a:t>DOES NOT HAVE SUBPOENA POWER</a:t>
            </a:r>
          </a:p>
          <a:p>
            <a:pPr marL="514350" indent="-514350">
              <a:buAutoNum type="arabicPeriod" startAt="4"/>
            </a:pPr>
            <a:r>
              <a:rPr lang="en-US" dirty="0"/>
              <a:t>DID NOT INTERVIEW KEY INDIVIDUALS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0908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45966-D29A-B7D6-DE8E-804AC6D9F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943100"/>
            <a:ext cx="9601200" cy="1485900"/>
          </a:xfrm>
        </p:spPr>
        <p:txBody>
          <a:bodyPr/>
          <a:lstStyle/>
          <a:p>
            <a:pPr algn="ctr"/>
            <a:r>
              <a:rPr lang="en-US" b="1" dirty="0"/>
              <a:t>CHANCES OF THE VIRGINIA BEACH COMMISSION BEING SUCCESSFUL?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FEE1D-75D4-38CB-C7F3-8186C7E2D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3219450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5400" b="1" dirty="0"/>
              <a:t>SLIM</a:t>
            </a:r>
          </a:p>
          <a:p>
            <a:pPr marL="0" indent="0" algn="ctr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547731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08751-0FC0-D27E-5D99-B61A49CFA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/>
              <a:t>ROLE OF COMMUNITIES OF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DFACE-57BA-5F72-400D-00CA0F04A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603577"/>
            <a:ext cx="9801616" cy="4060270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AutoNum type="arabicPeriod"/>
            </a:pPr>
            <a:r>
              <a:rPr lang="en-US" sz="4000" dirty="0"/>
              <a:t>SPEAK OUT—TAKE EVERY OPPORTUNITY, </a:t>
            </a:r>
            <a:r>
              <a:rPr lang="en-US" sz="4000" b="1" u="sng" dirty="0"/>
              <a:t>DIFFICULT</a:t>
            </a:r>
            <a:r>
              <a:rPr lang="en-US" sz="4000" dirty="0"/>
              <a:t> (NY AVE. PRESBYTERIAN CHURCH)</a:t>
            </a:r>
          </a:p>
          <a:p>
            <a:pPr marL="742950" indent="-742950">
              <a:buAutoNum type="arabicPeriod"/>
            </a:pPr>
            <a:r>
              <a:rPr lang="en-US" sz="4000" dirty="0"/>
              <a:t>SUPPORT </a:t>
            </a:r>
            <a:r>
              <a:rPr lang="en-US" sz="4000" b="1" u="sng" dirty="0"/>
              <a:t>ANY</a:t>
            </a:r>
            <a:r>
              <a:rPr lang="en-US" sz="4000" dirty="0"/>
              <a:t> POLITICIAN WHO IS PROMOTING</a:t>
            </a:r>
          </a:p>
          <a:p>
            <a:pPr marL="0" indent="0">
              <a:buNone/>
            </a:pPr>
            <a:r>
              <a:rPr lang="en-US" sz="4000" dirty="0"/>
              <a:t>       SENSIBLE GUN LAWS</a:t>
            </a:r>
          </a:p>
          <a:p>
            <a:pPr marL="0" indent="0">
              <a:buNone/>
            </a:pPr>
            <a:r>
              <a:rPr lang="en-US" sz="4000" dirty="0"/>
              <a:t>3.    </a:t>
            </a:r>
            <a:r>
              <a:rPr lang="en-US" sz="4000" b="1" u="sng" dirty="0"/>
              <a:t>DON’T BE FOOLED</a:t>
            </a:r>
          </a:p>
          <a:p>
            <a:pPr marL="0" indent="0">
              <a:buNone/>
            </a:pPr>
            <a:r>
              <a:rPr lang="en-US" sz="4000" dirty="0"/>
              <a:t>		VIRGINIA LAWS</a:t>
            </a:r>
          </a:p>
          <a:p>
            <a:pPr marL="0" indent="0">
              <a:buNone/>
            </a:pPr>
            <a:r>
              <a:rPr lang="en-US" sz="4000" dirty="0"/>
              <a:t>		PAID REPORTS—BIAS</a:t>
            </a:r>
          </a:p>
          <a:p>
            <a:pPr marL="742950" indent="-742950">
              <a:buAutoNum type="arabicPeriod" startAt="4"/>
            </a:pPr>
            <a:r>
              <a:rPr lang="en-US" sz="4000" dirty="0"/>
              <a:t>WRITE LETTERS—TO NEWSPAPERS, POLITICANS, ETC.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095415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4AF0A-657D-47EC-1665-8AF7CCBAF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1" y="335845"/>
            <a:ext cx="9601200" cy="872067"/>
          </a:xfrm>
        </p:spPr>
        <p:txBody>
          <a:bodyPr/>
          <a:lstStyle/>
          <a:p>
            <a:r>
              <a:rPr lang="en-US" b="1" dirty="0"/>
              <a:t>WHAT YOU CAN DO—DONATE &amp; 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773A6-9121-B790-A337-28F3B25FF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1" y="1207912"/>
            <a:ext cx="9753600" cy="5396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DONATIONS: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en-US" dirty="0"/>
              <a:t>THE HAVEN SHELTER (IN MEMORY OF ANGELA DALES)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        102 WALNUT STREET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        WARSAW, VIRGINIA   22572</a:t>
            </a:r>
          </a:p>
          <a:p>
            <a:pPr marL="514350" indent="-514350">
              <a:buAutoNum type="arabicPeriod" startAt="2"/>
            </a:pPr>
            <a:r>
              <a:rPr lang="en-US" dirty="0"/>
              <a:t>MICHAEL POHLE, JR. SCHOLARSHIP FUND</a:t>
            </a:r>
          </a:p>
          <a:p>
            <a:pPr marL="0" indent="0">
              <a:buNone/>
            </a:pPr>
            <a:r>
              <a:rPr lang="en-US" dirty="0"/>
              <a:t>        C/O HUNTERDON HIGH SCHOOL</a:t>
            </a:r>
          </a:p>
          <a:p>
            <a:pPr marL="0" indent="0">
              <a:buNone/>
            </a:pPr>
            <a:r>
              <a:rPr lang="en-US" dirty="0"/>
              <a:t>        84 ROUTE 31</a:t>
            </a:r>
          </a:p>
          <a:p>
            <a:pPr marL="0" indent="0">
              <a:buNone/>
            </a:pPr>
            <a:r>
              <a:rPr lang="en-US" dirty="0"/>
              <a:t>        FLEMINGTON, NJ     08822</a:t>
            </a:r>
          </a:p>
          <a:p>
            <a:pPr marL="0" indent="0">
              <a:buNone/>
            </a:pPr>
            <a:r>
              <a:rPr lang="en-US" sz="3200" dirty="0"/>
              <a:t>WRITE/PHONE/EMAIL</a:t>
            </a:r>
          </a:p>
          <a:p>
            <a:pPr marL="457200" indent="-457200">
              <a:buAutoNum type="arabicPeriod"/>
            </a:pPr>
            <a:r>
              <a:rPr lang="en-US" dirty="0"/>
              <a:t>YOUR STATE SENATOR AND DELEGATE</a:t>
            </a:r>
          </a:p>
          <a:p>
            <a:pPr marL="457200" indent="-457200">
              <a:buAutoNum type="arabicPeriod"/>
            </a:pPr>
            <a:r>
              <a:rPr lang="en-US" dirty="0"/>
              <a:t>LETTERS TO THE EDITOR</a:t>
            </a:r>
          </a:p>
        </p:txBody>
      </p:sp>
    </p:spTree>
    <p:extLst>
      <p:ext uri="{BB962C8B-B14F-4D97-AF65-F5344CB8AC3E}">
        <p14:creationId xmlns:p14="http://schemas.microsoft.com/office/powerpoint/2010/main" val="16598428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F1CD-507E-A87E-F85B-75923CF2B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HANDOUTS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77D90-E165-BA94-5E6F-489CE7EB1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AutoNum type="arabicPeriod"/>
            </a:pPr>
            <a:r>
              <a:rPr lang="en-US" sz="4000" dirty="0"/>
              <a:t>THE SECOND AMENDMENT</a:t>
            </a:r>
          </a:p>
          <a:p>
            <a:pPr marL="742950" indent="-742950">
              <a:buAutoNum type="arabicPeriod"/>
            </a:pPr>
            <a:r>
              <a:rPr lang="en-US" sz="4000" dirty="0"/>
              <a:t>AUSTRALIAN REGULATOR REFORMS</a:t>
            </a:r>
          </a:p>
          <a:p>
            <a:pPr marL="742950" indent="-742950">
              <a:buAutoNum type="arabicPeriod"/>
            </a:pPr>
            <a:r>
              <a:rPr lang="en-US" sz="4000" dirty="0"/>
              <a:t>FACTS ABOUT GUN VIOLENCE</a:t>
            </a:r>
          </a:p>
          <a:p>
            <a:pPr marL="742950" indent="-742950">
              <a:buAutoNum type="arabicPeriod"/>
            </a:pPr>
            <a:r>
              <a:rPr lang="en-US" sz="4000" dirty="0"/>
              <a:t>WHAT YOU CAN DO</a:t>
            </a:r>
          </a:p>
          <a:p>
            <a:pPr marL="742950" indent="-742950">
              <a:buAutoNum type="arabicPeriod"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FYI—THESE SLIDES, AND THE HANDOUTS, WILL BE POSTED ON MY WEBSITE</a:t>
            </a:r>
          </a:p>
        </p:txBody>
      </p:sp>
    </p:spTree>
    <p:extLst>
      <p:ext uri="{BB962C8B-B14F-4D97-AF65-F5344CB8AC3E}">
        <p14:creationId xmlns:p14="http://schemas.microsoft.com/office/powerpoint/2010/main" val="39527218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97A0-DDD4-EDF1-A25C-AF051D6A7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0" y="1374422"/>
            <a:ext cx="9601200" cy="1485900"/>
          </a:xfrm>
        </p:spPr>
        <p:txBody>
          <a:bodyPr>
            <a:normAutofit/>
          </a:bodyPr>
          <a:lstStyle/>
          <a:p>
            <a:pPr algn="ctr"/>
            <a:endParaRPr lang="en-US" sz="6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A6068-9170-BC47-4670-7FB139828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7200" b="1" dirty="0"/>
              <a:t>QUESTIONS?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dirty="0"/>
              <a:t>David Cariens</a:t>
            </a:r>
          </a:p>
          <a:p>
            <a:pPr marL="0" indent="0" algn="ctr">
              <a:buNone/>
            </a:pPr>
            <a:r>
              <a:rPr lang="en-US" sz="3600" dirty="0" err="1"/>
              <a:t>dcariens@gmail.com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dirty="0" err="1"/>
              <a:t>www.davecariens.com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5375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DD4A4-B04F-5CBD-C392-5BA47C6BC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MAIN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6FD2D-6D47-D31D-F860-64C057C34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THE INCOMPETENCE AND NEGLIGENCE OF PEOPLE IN POSITIONS OF TRUST AND AUTHORITY MADE THE VAST MAJORITY OF MASS SHOOTINGS IN THIS COUNTRY INEVITABLE. </a:t>
            </a:r>
          </a:p>
        </p:txBody>
      </p:sp>
    </p:spTree>
    <p:extLst>
      <p:ext uri="{BB962C8B-B14F-4D97-AF65-F5344CB8AC3E}">
        <p14:creationId xmlns:p14="http://schemas.microsoft.com/office/powerpoint/2010/main" val="12477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E7B9-8348-5938-8BAD-62313F26D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193094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THE SECOND AMENDMENT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6A421-E539-C3BF-25C1-046256762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36044"/>
            <a:ext cx="9601200" cy="3581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br>
              <a:rPr lang="en-US" b="1" dirty="0"/>
            </a:br>
            <a:r>
              <a:rPr lang="en-US" sz="3600" b="1" dirty="0">
                <a:latin typeface="Helvetica" pitchFamily="2" charset="0"/>
              </a:rPr>
              <a:t>A well-regulated Militia, being necessary to the security of a free State, the right of the people to keep and bear Arms, shall not be infringed.</a:t>
            </a:r>
            <a:endParaRPr lang="en-US" sz="3600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365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3D0AC-0825-E042-3221-C3953BB51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46761"/>
            <a:ext cx="9601200" cy="14859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/>
              <a:t>THE EPIDEMIC OF </a:t>
            </a:r>
            <a:br>
              <a:rPr lang="en-US" sz="6600" b="1" dirty="0"/>
            </a:br>
            <a:r>
              <a:rPr lang="en-US" sz="6600" b="1" dirty="0"/>
              <a:t>GUN VIOLENCE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6D916-EFE4-FA34-9823-37E0A2CEB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990307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MORE THAN 110 AMERICANS ARE KILLED BY GUNS AND ANOTHER 200 ARE WOUNDED EVERY DAY.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2400" dirty="0"/>
              <a:t>SOURCES: THE CENTERS FOR DISEASE CONTROL AND PREVENTION (CDC) AND THE NATIONAL CENTER FOR HEALTH STATISTICS.</a:t>
            </a:r>
          </a:p>
        </p:txBody>
      </p:sp>
    </p:spTree>
    <p:extLst>
      <p:ext uri="{BB962C8B-B14F-4D97-AF65-F5344CB8AC3E}">
        <p14:creationId xmlns:p14="http://schemas.microsoft.com/office/powerpoint/2010/main" val="524895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96704-56FB-790E-04AF-04A56BDDA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820783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/>
              <a:t>VIRGINIA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7EA9A-EBC8-BCAC-2110-FE7F2F1C2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2455817"/>
            <a:ext cx="9601200" cy="3581400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AutoNum type="arabicPeriod"/>
            </a:pPr>
            <a:r>
              <a:rPr lang="en-US" sz="3600" dirty="0"/>
              <a:t>MORE THAN 1,000 VIRGINIANS DIED OF GUN  VIOLENCE IN THE OLD DOMINION IN 2019—AN AVERAGE OF THREE VIRGINIANS A DAY.</a:t>
            </a:r>
          </a:p>
          <a:p>
            <a:pPr marL="742950" indent="-742950">
              <a:buAutoNum type="arabicPeriod" startAt="2"/>
            </a:pPr>
            <a:r>
              <a:rPr lang="en-US" sz="3600" dirty="0"/>
              <a:t>HOMICIDES MAKE UP 33% OF THAT TOTAL GUN   DEATHS.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2400" dirty="0"/>
              <a:t>SOURCE: THE EDUCATIONAL FUND TO STOP GUN VIOLENCE  (EFSGV)</a:t>
            </a:r>
          </a:p>
        </p:txBody>
      </p:sp>
    </p:spTree>
    <p:extLst>
      <p:ext uri="{BB962C8B-B14F-4D97-AF65-F5344CB8AC3E}">
        <p14:creationId xmlns:p14="http://schemas.microsoft.com/office/powerpoint/2010/main" val="2050734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E73E7-D2ED-E23F-EE03-3781F4DD1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839" y="958755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A MALE--DOMINATED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DEF6C-7275-B489-1C9E-896250903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2317845"/>
            <a:ext cx="9745639" cy="4233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MASS SHOOTINGS 1982-2022</a:t>
            </a:r>
          </a:p>
          <a:p>
            <a:pPr marL="0" indent="0" algn="ctr">
              <a:buNone/>
            </a:pPr>
            <a:r>
              <a:rPr lang="en-US" sz="4000" dirty="0"/>
              <a:t>MALE SHOOTERS			127</a:t>
            </a:r>
          </a:p>
          <a:p>
            <a:pPr marL="0" indent="0">
              <a:buNone/>
            </a:pPr>
            <a:r>
              <a:rPr lang="en-US" sz="4000" dirty="0"/>
              <a:t>         FEMALE SHOOTERS			     3</a:t>
            </a:r>
          </a:p>
          <a:p>
            <a:pPr marL="0" indent="0">
              <a:buNone/>
            </a:pPr>
            <a:r>
              <a:rPr lang="en-US" sz="4000" dirty="0"/>
              <a:t>         MALE &amp; FEMALE SHOOTERS      2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Source: Statista</a:t>
            </a:r>
          </a:p>
        </p:txBody>
      </p:sp>
    </p:spTree>
    <p:extLst>
      <p:ext uri="{BB962C8B-B14F-4D97-AF65-F5344CB8AC3E}">
        <p14:creationId xmlns:p14="http://schemas.microsoft.com/office/powerpoint/2010/main" val="1294371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16E0-C45D-2C34-3DEB-E9ACF4375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59B50-3466-3996-F52F-37E8F0BEB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indent="-914400">
              <a:buAutoNum type="arabicPeriod"/>
            </a:pPr>
            <a:r>
              <a:rPr lang="en-US" sz="4800" dirty="0">
                <a:latin typeface="Helvetica" pitchFamily="2" charset="0"/>
              </a:rPr>
              <a:t>PROBLEMS WITH WOMEN</a:t>
            </a:r>
          </a:p>
          <a:p>
            <a:pPr marL="914400" indent="-914400">
              <a:buAutoNum type="arabicPeriod"/>
            </a:pPr>
            <a:r>
              <a:rPr lang="en-US" sz="4800" dirty="0">
                <a:latin typeface="Helvetica" pitchFamily="2" charset="0"/>
              </a:rPr>
              <a:t>INCELS--ONLINE SUBCULTURE</a:t>
            </a:r>
          </a:p>
          <a:p>
            <a:pPr marL="914400" indent="-914400">
              <a:buAutoNum type="arabicPeriod"/>
            </a:pPr>
            <a:r>
              <a:rPr lang="en-US" sz="4800" dirty="0">
                <a:latin typeface="Helvetica" pitchFamily="2" charset="0"/>
              </a:rPr>
              <a:t>LONERS</a:t>
            </a:r>
          </a:p>
          <a:p>
            <a:pPr marL="914400" indent="-914400">
              <a:buAutoNum type="arabicPeriod"/>
            </a:pPr>
            <a:r>
              <a:rPr lang="en-US" sz="4800" dirty="0">
                <a:latin typeface="Helvetica" pitchFamily="2" charset="0"/>
              </a:rPr>
              <a:t>FASCINATION WITH VIOLENCE</a:t>
            </a:r>
          </a:p>
          <a:p>
            <a:pPr marL="914400" indent="-914400">
              <a:buAutoNum type="arabicPeriod"/>
            </a:pPr>
            <a:r>
              <a:rPr lang="en-US" sz="4800" dirty="0">
                <a:latin typeface="Helvetica" pitchFamily="2" charset="0"/>
              </a:rPr>
              <a:t>PATTERN OF THREATS</a:t>
            </a:r>
          </a:p>
        </p:txBody>
      </p:sp>
    </p:spTree>
    <p:extLst>
      <p:ext uri="{BB962C8B-B14F-4D97-AF65-F5344CB8AC3E}">
        <p14:creationId xmlns:p14="http://schemas.microsoft.com/office/powerpoint/2010/main" val="556265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30528-8369-28FB-DB78-EEB86E4BC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51EB0-0978-57BE-E932-3BF2B1C1E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68385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MANY SHOOTINGS NO LONGER MAKE THE EVENING NEWS CRAWL</a:t>
            </a:r>
          </a:p>
        </p:txBody>
      </p:sp>
    </p:spTree>
    <p:extLst>
      <p:ext uri="{BB962C8B-B14F-4D97-AF65-F5344CB8AC3E}">
        <p14:creationId xmlns:p14="http://schemas.microsoft.com/office/powerpoint/2010/main" val="40746916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2042</TotalTime>
  <Words>931</Words>
  <Application>Microsoft Macintosh PowerPoint</Application>
  <PresentationFormat>Widescreen</PresentationFormat>
  <Paragraphs>130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Franklin Gothic Book</vt:lpstr>
      <vt:lpstr>Helvetica</vt:lpstr>
      <vt:lpstr>Crop</vt:lpstr>
      <vt:lpstr>MASS SHOOTINGS</vt:lpstr>
      <vt:lpstr>WELCOME</vt:lpstr>
      <vt:lpstr>MAIN CONCLUSION</vt:lpstr>
      <vt:lpstr>THE SECOND AMENDMENT</vt:lpstr>
      <vt:lpstr>THE EPIDEMIC OF  GUN VIOLENCE</vt:lpstr>
      <vt:lpstr>VIRGINIA</vt:lpstr>
      <vt:lpstr>A MALE--DOMINATED CRISIS</vt:lpstr>
      <vt:lpstr>PATTERNS</vt:lpstr>
      <vt:lpstr> </vt:lpstr>
      <vt:lpstr>MASS MURDERS AND LITTLE OR NOTHING CHANGES</vt:lpstr>
      <vt:lpstr>ONE SMALL STEP</vt:lpstr>
      <vt:lpstr>MY GOALS</vt:lpstr>
      <vt:lpstr>PowerPoint Presentation</vt:lpstr>
      <vt:lpstr>PowerPoint Presentation</vt:lpstr>
      <vt:lpstr>PowerPoint Presentation</vt:lpstr>
      <vt:lpstr>WHY IS GUN VIOLENCE PERSISTING?</vt:lpstr>
      <vt:lpstr>WHY IS GUN VIOLENCE PERSISTING?</vt:lpstr>
      <vt:lpstr>WHY IS GUN VIOLENCE PRESISTING?</vt:lpstr>
      <vt:lpstr>THE THREE MASS SHOOTINGS IN VIRGINIA</vt:lpstr>
      <vt:lpstr>ACCOUNTABILITY  FORESEEABILITY</vt:lpstr>
      <vt:lpstr>DON’T BE FOOLED</vt:lpstr>
      <vt:lpstr>THE VIRGINIA BEACH COMMISSION</vt:lpstr>
      <vt:lpstr>CHANCES OF THE VIRGINIA BEACH COMMISSION BEING SUCCESSFUL?</vt:lpstr>
      <vt:lpstr>ROLE OF COMMUNITIES OF FAITH</vt:lpstr>
      <vt:lpstr>WHAT YOU CAN DO—DONATE &amp; WRITE</vt:lpstr>
      <vt:lpstr>HANDOUTS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SHOOTINGS</dc:title>
  <dc:creator>David Cariens</dc:creator>
  <cp:lastModifiedBy>David Cariens</cp:lastModifiedBy>
  <cp:revision>19</cp:revision>
  <dcterms:created xsi:type="dcterms:W3CDTF">2022-07-15T12:19:01Z</dcterms:created>
  <dcterms:modified xsi:type="dcterms:W3CDTF">2022-09-13T19:23:25Z</dcterms:modified>
</cp:coreProperties>
</file>