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0" r:id="rId6"/>
    <p:sldId id="259" r:id="rId7"/>
    <p:sldId id="264" r:id="rId8"/>
    <p:sldId id="268" r:id="rId9"/>
    <p:sldId id="263" r:id="rId10"/>
    <p:sldId id="258" r:id="rId11"/>
    <p:sldId id="265" r:id="rId12"/>
    <p:sldId id="266" r:id="rId13"/>
    <p:sldId id="269" r:id="rId14"/>
    <p:sldId id="270" r:id="rId15"/>
    <p:sldId id="271" r:id="rId16"/>
    <p:sldId id="267"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519"/>
    <p:restoredTop sz="95859"/>
  </p:normalViewPr>
  <p:slideViewPr>
    <p:cSldViewPr snapToGrid="0" snapToObjects="1">
      <p:cViewPr varScale="1">
        <p:scale>
          <a:sx n="63" d="100"/>
          <a:sy n="63" d="100"/>
        </p:scale>
        <p:origin x="208"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8/30/21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8/30/21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8/30/21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8/30/21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ia.gov/resources/csi/studies-in-intelligen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dcariens@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dcariens@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6ED7-3DAA-514C-8161-27CF38996FEA}"/>
              </a:ext>
            </a:extLst>
          </p:cNvPr>
          <p:cNvSpPr>
            <a:spLocks noGrp="1"/>
          </p:cNvSpPr>
          <p:nvPr>
            <p:ph type="ctrTitle"/>
          </p:nvPr>
        </p:nvSpPr>
        <p:spPr>
          <a:xfrm>
            <a:off x="1371600" y="1074535"/>
            <a:ext cx="9448800" cy="1825096"/>
          </a:xfrm>
        </p:spPr>
        <p:txBody>
          <a:bodyPr>
            <a:normAutofit/>
          </a:bodyPr>
          <a:lstStyle/>
          <a:p>
            <a:pPr algn="ctr"/>
            <a:r>
              <a:rPr lang="en-US" sz="5400" dirty="0"/>
              <a:t>SPY STORIES AND NOVELS</a:t>
            </a:r>
          </a:p>
        </p:txBody>
      </p:sp>
      <p:sp>
        <p:nvSpPr>
          <p:cNvPr id="3" name="Subtitle 2">
            <a:extLst>
              <a:ext uri="{FF2B5EF4-FFF2-40B4-BE49-F238E27FC236}">
                <a16:creationId xmlns:a16="http://schemas.microsoft.com/office/drawing/2014/main" id="{35FAFDF3-713D-6140-AB88-BB9D8405C9F5}"/>
              </a:ext>
            </a:extLst>
          </p:cNvPr>
          <p:cNvSpPr>
            <a:spLocks noGrp="1"/>
          </p:cNvSpPr>
          <p:nvPr>
            <p:ph type="subTitle" idx="1"/>
          </p:nvPr>
        </p:nvSpPr>
        <p:spPr>
          <a:xfrm>
            <a:off x="1371600" y="3048000"/>
            <a:ext cx="9578622" cy="2206096"/>
          </a:xfrm>
        </p:spPr>
        <p:txBody>
          <a:bodyPr>
            <a:normAutofit/>
          </a:bodyPr>
          <a:lstStyle/>
          <a:p>
            <a:pPr algn="ctr"/>
            <a:r>
              <a:rPr lang="en-US" sz="4000" dirty="0"/>
              <a:t>GETTING THE DETAILS RIGHT</a:t>
            </a:r>
          </a:p>
          <a:p>
            <a:pPr algn="ctr"/>
            <a:endParaRPr lang="en-US" sz="3200" dirty="0"/>
          </a:p>
          <a:p>
            <a:pPr algn="ctr"/>
            <a:r>
              <a:rPr lang="en-US" sz="2800" dirty="0"/>
              <a:t>WELCOME</a:t>
            </a:r>
            <a:endParaRPr lang="en-US" sz="3200" dirty="0"/>
          </a:p>
        </p:txBody>
      </p:sp>
    </p:spTree>
    <p:extLst>
      <p:ext uri="{BB962C8B-B14F-4D97-AF65-F5344CB8AC3E}">
        <p14:creationId xmlns:p14="http://schemas.microsoft.com/office/powerpoint/2010/main" val="4194871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9F09C-E1DF-9640-99C3-3B82432C9372}"/>
              </a:ext>
            </a:extLst>
          </p:cNvPr>
          <p:cNvSpPr>
            <a:spLocks noGrp="1"/>
          </p:cNvSpPr>
          <p:nvPr>
            <p:ph type="title"/>
          </p:nvPr>
        </p:nvSpPr>
        <p:spPr>
          <a:xfrm>
            <a:off x="2032000" y="865973"/>
            <a:ext cx="8610600" cy="1293028"/>
          </a:xfrm>
        </p:spPr>
        <p:txBody>
          <a:bodyPr>
            <a:normAutofit/>
          </a:bodyPr>
          <a:lstStyle/>
          <a:p>
            <a:pPr algn="ctr"/>
            <a:r>
              <a:rPr lang="en-US" sz="5400" dirty="0"/>
              <a:t>COMMON MISTAKES</a:t>
            </a:r>
          </a:p>
        </p:txBody>
      </p:sp>
      <p:sp>
        <p:nvSpPr>
          <p:cNvPr id="3" name="Content Placeholder 2">
            <a:extLst>
              <a:ext uri="{FF2B5EF4-FFF2-40B4-BE49-F238E27FC236}">
                <a16:creationId xmlns:a16="http://schemas.microsoft.com/office/drawing/2014/main" id="{682057EB-48B3-B74F-899F-FD91B1C06A4A}"/>
              </a:ext>
            </a:extLst>
          </p:cNvPr>
          <p:cNvSpPr>
            <a:spLocks noGrp="1"/>
          </p:cNvSpPr>
          <p:nvPr>
            <p:ph idx="1"/>
          </p:nvPr>
        </p:nvSpPr>
        <p:spPr>
          <a:xfrm>
            <a:off x="685800" y="2471138"/>
            <a:ext cx="10820400" cy="4024125"/>
          </a:xfrm>
        </p:spPr>
        <p:txBody>
          <a:bodyPr>
            <a:normAutofit/>
          </a:bodyPr>
          <a:lstStyle/>
          <a:p>
            <a:pPr marL="0" indent="0" algn="ctr">
              <a:buNone/>
            </a:pPr>
            <a:r>
              <a:rPr lang="en-US" sz="4000" dirty="0"/>
              <a:t>WORDS AND TERMS USED </a:t>
            </a:r>
          </a:p>
          <a:p>
            <a:pPr marL="0" indent="0" algn="ctr">
              <a:buNone/>
            </a:pPr>
            <a:r>
              <a:rPr lang="en-US" sz="4000" dirty="0"/>
              <a:t>INCORRECTLY</a:t>
            </a:r>
          </a:p>
        </p:txBody>
      </p:sp>
    </p:spTree>
    <p:extLst>
      <p:ext uri="{BB962C8B-B14F-4D97-AF65-F5344CB8AC3E}">
        <p14:creationId xmlns:p14="http://schemas.microsoft.com/office/powerpoint/2010/main" val="3652059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F04DA-2F9C-414F-AA0B-8D475269AD66}"/>
              </a:ext>
            </a:extLst>
          </p:cNvPr>
          <p:cNvSpPr>
            <a:spLocks noGrp="1"/>
          </p:cNvSpPr>
          <p:nvPr>
            <p:ph type="title"/>
          </p:nvPr>
        </p:nvSpPr>
        <p:spPr>
          <a:xfrm>
            <a:off x="1930400" y="639315"/>
            <a:ext cx="8610600" cy="1293028"/>
          </a:xfrm>
        </p:spPr>
        <p:txBody>
          <a:bodyPr>
            <a:normAutofit/>
          </a:bodyPr>
          <a:lstStyle/>
          <a:p>
            <a:r>
              <a:rPr lang="en-US" sz="4400" dirty="0">
                <a:latin typeface="Calibri" panose="020F0502020204030204" pitchFamily="34" charset="0"/>
                <a:cs typeface="Calibri" panose="020F0502020204030204" pitchFamily="34" charset="0"/>
              </a:rPr>
              <a:t>Use words and terms correctly</a:t>
            </a:r>
          </a:p>
        </p:txBody>
      </p:sp>
      <p:sp>
        <p:nvSpPr>
          <p:cNvPr id="3" name="Content Placeholder 2">
            <a:extLst>
              <a:ext uri="{FF2B5EF4-FFF2-40B4-BE49-F238E27FC236}">
                <a16:creationId xmlns:a16="http://schemas.microsoft.com/office/drawing/2014/main" id="{499E5CF5-A3AF-5741-B849-7615010B7C58}"/>
              </a:ext>
            </a:extLst>
          </p:cNvPr>
          <p:cNvSpPr>
            <a:spLocks noGrp="1"/>
          </p:cNvSpPr>
          <p:nvPr>
            <p:ph idx="1"/>
          </p:nvPr>
        </p:nvSpPr>
        <p:spPr/>
        <p:txBody>
          <a:bodyPr>
            <a:normAutofit/>
          </a:bodyPr>
          <a:lstStyle/>
          <a:p>
            <a:pPr marL="0" indent="0">
              <a:buNone/>
            </a:pPr>
            <a:r>
              <a:rPr lang="en-US" dirty="0"/>
              <a:t> </a:t>
            </a:r>
            <a:r>
              <a:rPr lang="en-US" sz="3600" dirty="0">
                <a:latin typeface="Calibri" panose="020F0502020204030204" pitchFamily="34" charset="0"/>
                <a:cs typeface="Calibri" panose="020F0502020204030204" pitchFamily="34" charset="0"/>
              </a:rPr>
              <a:t>HOW DO YOU KNOW WHEN TO USE THE FOLLOWING?</a:t>
            </a:r>
          </a:p>
          <a:p>
            <a:pPr marL="0" indent="0" algn="ctr">
              <a:buNone/>
            </a:pPr>
            <a:r>
              <a:rPr lang="en-US" sz="3600" dirty="0">
                <a:latin typeface="Calibri" panose="020F0502020204030204" pitchFamily="34" charset="0"/>
                <a:cs typeface="Calibri" panose="020F0502020204030204" pitchFamily="34" charset="0"/>
              </a:rPr>
              <a:t>(SEE HANDOUT #2)</a:t>
            </a:r>
          </a:p>
          <a:p>
            <a:pPr marL="0" indent="0">
              <a:buNone/>
            </a:pPr>
            <a:r>
              <a:rPr lang="en-US" sz="3600" dirty="0">
                <a:latin typeface="Calibri" panose="020F0502020204030204" pitchFamily="34" charset="0"/>
                <a:cs typeface="Calibri" panose="020F0502020204030204" pitchFamily="34" charset="0"/>
              </a:rPr>
              <a:t>al-</a:t>
            </a:r>
            <a:r>
              <a:rPr lang="en-US" sz="3600" dirty="0" err="1">
                <a:latin typeface="Calibri" panose="020F0502020204030204" pitchFamily="34" charset="0"/>
                <a:cs typeface="Calibri" panose="020F0502020204030204" pitchFamily="34" charset="0"/>
              </a:rPr>
              <a:t>Qa’ida</a:t>
            </a:r>
            <a:r>
              <a:rPr lang="en-US" sz="3600" dirty="0">
                <a:latin typeface="Calibri" panose="020F0502020204030204" pitchFamily="34" charset="0"/>
                <a:cs typeface="Calibri" panose="020F0502020204030204" pitchFamily="34" charset="0"/>
              </a:rPr>
              <a:t>-directed </a:t>
            </a:r>
          </a:p>
          <a:p>
            <a:pPr marL="0" indent="0">
              <a:buNone/>
            </a:pPr>
            <a:r>
              <a:rPr lang="en-US" sz="3600" dirty="0">
                <a:latin typeface="Calibri" panose="020F0502020204030204" pitchFamily="34" charset="0"/>
                <a:cs typeface="Calibri" panose="020F0502020204030204" pitchFamily="34" charset="0"/>
              </a:rPr>
              <a:t>al-</a:t>
            </a:r>
            <a:r>
              <a:rPr lang="en-US" sz="3600" dirty="0" err="1">
                <a:latin typeface="Calibri" panose="020F0502020204030204" pitchFamily="34" charset="0"/>
                <a:cs typeface="Calibri" panose="020F0502020204030204" pitchFamily="34" charset="0"/>
              </a:rPr>
              <a:t>Qa’ida</a:t>
            </a:r>
            <a:r>
              <a:rPr lang="en-US" sz="3600" dirty="0">
                <a:latin typeface="Calibri" panose="020F0502020204030204" pitchFamily="34" charset="0"/>
                <a:cs typeface="Calibri" panose="020F0502020204030204" pitchFamily="34" charset="0"/>
              </a:rPr>
              <a:t>-affiliated </a:t>
            </a:r>
          </a:p>
          <a:p>
            <a:pPr marL="0" indent="0">
              <a:buNone/>
            </a:pPr>
            <a:r>
              <a:rPr lang="en-US" sz="3600" dirty="0">
                <a:latin typeface="Calibri" panose="020F0502020204030204" pitchFamily="34" charset="0"/>
                <a:cs typeface="Calibri" panose="020F0502020204030204" pitchFamily="34" charset="0"/>
              </a:rPr>
              <a:t>al-</a:t>
            </a:r>
            <a:r>
              <a:rPr lang="en-US" sz="3600" dirty="0" err="1">
                <a:latin typeface="Calibri" panose="020F0502020204030204" pitchFamily="34" charset="0"/>
                <a:cs typeface="Calibri" panose="020F0502020204030204" pitchFamily="34" charset="0"/>
              </a:rPr>
              <a:t>Qa’ida</a:t>
            </a:r>
            <a:r>
              <a:rPr lang="en-US" sz="3600" dirty="0">
                <a:latin typeface="Calibri" panose="020F0502020204030204" pitchFamily="34" charset="0"/>
                <a:cs typeface="Calibri" panose="020F0502020204030204" pitchFamily="34" charset="0"/>
              </a:rPr>
              <a:t>-associated  </a:t>
            </a:r>
          </a:p>
          <a:p>
            <a:pPr marL="0" indent="0">
              <a:buNone/>
            </a:pPr>
            <a:r>
              <a:rPr lang="en-US" sz="3600" dirty="0">
                <a:latin typeface="Calibri" panose="020F0502020204030204" pitchFamily="34" charset="0"/>
                <a:cs typeface="Calibri" panose="020F0502020204030204" pitchFamily="34" charset="0"/>
              </a:rPr>
              <a:t>al-</a:t>
            </a:r>
            <a:r>
              <a:rPr lang="en-US" sz="3600" dirty="0" err="1">
                <a:latin typeface="Calibri" panose="020F0502020204030204" pitchFamily="34" charset="0"/>
                <a:cs typeface="Calibri" panose="020F0502020204030204" pitchFamily="34" charset="0"/>
              </a:rPr>
              <a:t>Qa’ida</a:t>
            </a:r>
            <a:r>
              <a:rPr lang="en-US" sz="3600" dirty="0">
                <a:latin typeface="Calibri" panose="020F0502020204030204" pitchFamily="34" charset="0"/>
                <a:cs typeface="Calibri" panose="020F0502020204030204" pitchFamily="34" charset="0"/>
              </a:rPr>
              <a:t>-inspired </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8572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180DA-E3C9-9443-9D1B-18800863645F}"/>
              </a:ext>
            </a:extLst>
          </p:cNvPr>
          <p:cNvSpPr>
            <a:spLocks noGrp="1"/>
          </p:cNvSpPr>
          <p:nvPr>
            <p:ph type="title"/>
          </p:nvPr>
        </p:nvSpPr>
        <p:spPr>
          <a:xfrm>
            <a:off x="1790700" y="273307"/>
            <a:ext cx="8610600" cy="1293028"/>
          </a:xfrm>
        </p:spPr>
        <p:txBody>
          <a:bodyPr/>
          <a:lstStyle/>
          <a:p>
            <a:pPr algn="ctr"/>
            <a:r>
              <a:rPr lang="en-US" dirty="0"/>
              <a:t>MANY SPY STORIES INVOLVE TERRORISTS </a:t>
            </a:r>
          </a:p>
        </p:txBody>
      </p:sp>
      <p:sp>
        <p:nvSpPr>
          <p:cNvPr id="3" name="Content Placeholder 2">
            <a:extLst>
              <a:ext uri="{FF2B5EF4-FFF2-40B4-BE49-F238E27FC236}">
                <a16:creationId xmlns:a16="http://schemas.microsoft.com/office/drawing/2014/main" id="{58A726DA-EC33-2045-8F35-1AB19402099B}"/>
              </a:ext>
            </a:extLst>
          </p:cNvPr>
          <p:cNvSpPr>
            <a:spLocks noGrp="1"/>
          </p:cNvSpPr>
          <p:nvPr>
            <p:ph idx="1"/>
          </p:nvPr>
        </p:nvSpPr>
        <p:spPr>
          <a:xfrm>
            <a:off x="558800" y="1769535"/>
            <a:ext cx="10947400" cy="4626952"/>
          </a:xfrm>
        </p:spPr>
        <p:txBody>
          <a:bodyPr>
            <a:normAutofit fontScale="47500" lnSpcReduction="20000"/>
          </a:bodyPr>
          <a:lstStyle/>
          <a:p>
            <a:r>
              <a:rPr lang="en-US" dirty="0"/>
              <a:t> </a:t>
            </a:r>
          </a:p>
          <a:p>
            <a:pPr marL="0" indent="0" algn="ctr">
              <a:buNone/>
            </a:pPr>
            <a:r>
              <a:rPr lang="en-US" sz="9600" dirty="0">
                <a:latin typeface="Calibri" panose="020F0502020204030204" pitchFamily="34" charset="0"/>
                <a:cs typeface="Calibri" panose="020F0502020204030204" pitchFamily="34" charset="0"/>
              </a:rPr>
              <a:t>CAN YOU DEFINE THE FOLLOWING CORRECTLY?   (SEE HANDOUT #3)</a:t>
            </a:r>
          </a:p>
          <a:p>
            <a:pPr marL="0" indent="0">
              <a:buNone/>
            </a:pPr>
            <a:r>
              <a:rPr lang="en-US" sz="9600" dirty="0">
                <a:latin typeface="Calibri" panose="020F0502020204030204" pitchFamily="34" charset="0"/>
                <a:cs typeface="Calibri" panose="020F0502020204030204" pitchFamily="34" charset="0"/>
              </a:rPr>
              <a:t>1.  Insurgents    		 6. Kafir</a:t>
            </a:r>
          </a:p>
          <a:p>
            <a:pPr marL="0" indent="0">
              <a:buNone/>
            </a:pPr>
            <a:r>
              <a:rPr lang="en-US" sz="9600" dirty="0">
                <a:latin typeface="Calibri" panose="020F0502020204030204" pitchFamily="34" charset="0"/>
                <a:cs typeface="Calibri" panose="020F0502020204030204" pitchFamily="34" charset="0"/>
              </a:rPr>
              <a:t>2.  Islamic                         7. madrasa</a:t>
            </a:r>
          </a:p>
          <a:p>
            <a:pPr marL="0" indent="0">
              <a:buNone/>
            </a:pPr>
            <a:r>
              <a:rPr lang="en-US" sz="9600" dirty="0">
                <a:latin typeface="Calibri" panose="020F0502020204030204" pitchFamily="34" charset="0"/>
                <a:cs typeface="Calibri" panose="020F0502020204030204" pitchFamily="34" charset="0"/>
              </a:rPr>
              <a:t>3.  Islamist				 8. mujahidin              </a:t>
            </a:r>
          </a:p>
          <a:p>
            <a:pPr marL="0" indent="0">
              <a:buNone/>
            </a:pPr>
            <a:r>
              <a:rPr lang="en-US" sz="9600" dirty="0">
                <a:latin typeface="Calibri" panose="020F0502020204030204" pitchFamily="34" charset="0"/>
                <a:cs typeface="Calibri" panose="020F0502020204030204" pitchFamily="34" charset="0"/>
              </a:rPr>
              <a:t>4.  Jihad				 9. </a:t>
            </a:r>
            <a:r>
              <a:rPr lang="en-US" sz="9600" dirty="0" err="1">
                <a:latin typeface="Calibri" panose="020F0502020204030204" pitchFamily="34" charset="0"/>
                <a:cs typeface="Calibri" panose="020F0502020204030204" pitchFamily="34" charset="0"/>
              </a:rPr>
              <a:t>safehaven</a:t>
            </a:r>
            <a:endParaRPr lang="en-US" sz="9600" dirty="0">
              <a:latin typeface="Calibri" panose="020F0502020204030204" pitchFamily="34" charset="0"/>
              <a:cs typeface="Calibri" panose="020F0502020204030204" pitchFamily="34" charset="0"/>
            </a:endParaRPr>
          </a:p>
          <a:p>
            <a:pPr marL="0" indent="0">
              <a:buNone/>
            </a:pPr>
            <a:r>
              <a:rPr lang="en-US" sz="9600" dirty="0">
                <a:latin typeface="Calibri" panose="020F0502020204030204" pitchFamily="34" charset="0"/>
                <a:cs typeface="Calibri" panose="020F0502020204030204" pitchFamily="34" charset="0"/>
              </a:rPr>
              <a:t>5.  Jihadists			 	10. Sharia	</a:t>
            </a:r>
          </a:p>
          <a:p>
            <a:pPr marL="0" indent="0">
              <a:buNone/>
            </a:pPr>
            <a:endParaRPr lang="en-US" dirty="0"/>
          </a:p>
        </p:txBody>
      </p:sp>
    </p:spTree>
    <p:extLst>
      <p:ext uri="{BB962C8B-B14F-4D97-AF65-F5344CB8AC3E}">
        <p14:creationId xmlns:p14="http://schemas.microsoft.com/office/powerpoint/2010/main" val="122932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A3B33-6480-3240-8858-C636626AF0A1}"/>
              </a:ext>
            </a:extLst>
          </p:cNvPr>
          <p:cNvSpPr>
            <a:spLocks noGrp="1"/>
          </p:cNvSpPr>
          <p:nvPr>
            <p:ph type="title"/>
          </p:nvPr>
        </p:nvSpPr>
        <p:spPr/>
        <p:txBody>
          <a:bodyPr/>
          <a:lstStyle/>
          <a:p>
            <a:pPr algn="l"/>
            <a:r>
              <a:rPr lang="en-US" dirty="0"/>
              <a:t>YOUR SPY NOVEL</a:t>
            </a:r>
          </a:p>
        </p:txBody>
      </p:sp>
      <p:sp>
        <p:nvSpPr>
          <p:cNvPr id="3" name="Content Placeholder 2">
            <a:extLst>
              <a:ext uri="{FF2B5EF4-FFF2-40B4-BE49-F238E27FC236}">
                <a16:creationId xmlns:a16="http://schemas.microsoft.com/office/drawing/2014/main" id="{18A359F4-7000-764D-982E-AF2D501D9765}"/>
              </a:ext>
            </a:extLst>
          </p:cNvPr>
          <p:cNvSpPr>
            <a:spLocks noGrp="1"/>
          </p:cNvSpPr>
          <p:nvPr>
            <p:ph idx="1"/>
          </p:nvPr>
        </p:nvSpPr>
        <p:spPr/>
        <p:txBody>
          <a:bodyPr>
            <a:normAutofit/>
          </a:bodyPr>
          <a:lstStyle/>
          <a:p>
            <a:pPr marL="0" indent="0">
              <a:buNone/>
            </a:pPr>
            <a:r>
              <a:rPr lang="en-US" sz="3200" dirty="0"/>
              <a:t>YOU CAN BUILD A SPY NOVEL AROUND ANY ONE OF THE JOBS IN THE INTELLIGENCE COMMUNITY. </a:t>
            </a:r>
            <a:r>
              <a:rPr lang="en-US" sz="3200" u="sng" dirty="0"/>
              <a:t>BUT</a:t>
            </a:r>
            <a:r>
              <a:rPr lang="en-US" sz="3200" dirty="0"/>
              <a:t>, MOST LIKELY IT WILL BE AROUND ONE OF THE FOLLOWING THREE:</a:t>
            </a:r>
          </a:p>
          <a:p>
            <a:pPr marL="514350" indent="-514350">
              <a:buAutoNum type="arabicPeriod"/>
            </a:pPr>
            <a:r>
              <a:rPr lang="en-US" sz="3200" dirty="0"/>
              <a:t>CASE OFFICER (CIA), AGENT (FBI)</a:t>
            </a:r>
          </a:p>
          <a:p>
            <a:pPr marL="514350" indent="-514350">
              <a:buAutoNum type="arabicPeriod"/>
            </a:pPr>
            <a:r>
              <a:rPr lang="en-US" sz="3200" dirty="0"/>
              <a:t>INTELLIGENCE ANALYST</a:t>
            </a:r>
          </a:p>
          <a:p>
            <a:pPr marL="514350" indent="-514350">
              <a:buAutoNum type="arabicPeriod"/>
            </a:pPr>
            <a:r>
              <a:rPr lang="en-US" sz="3200" dirty="0"/>
              <a:t>SPECIAL OPERATIONS--PARAMILITARY</a:t>
            </a:r>
          </a:p>
        </p:txBody>
      </p:sp>
    </p:spTree>
    <p:extLst>
      <p:ext uri="{BB962C8B-B14F-4D97-AF65-F5344CB8AC3E}">
        <p14:creationId xmlns:p14="http://schemas.microsoft.com/office/powerpoint/2010/main" val="5808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D06E0-2915-384E-99BD-600E8AA610E8}"/>
              </a:ext>
            </a:extLst>
          </p:cNvPr>
          <p:cNvSpPr>
            <a:spLocks noGrp="1"/>
          </p:cNvSpPr>
          <p:nvPr>
            <p:ph type="title"/>
          </p:nvPr>
        </p:nvSpPr>
        <p:spPr>
          <a:xfrm>
            <a:off x="1790700" y="584363"/>
            <a:ext cx="8610600" cy="1293028"/>
          </a:xfrm>
        </p:spPr>
        <p:txBody>
          <a:bodyPr>
            <a:normAutofit/>
          </a:bodyPr>
          <a:lstStyle/>
          <a:p>
            <a:pPr algn="ctr"/>
            <a:r>
              <a:rPr lang="en-US" sz="5400" dirty="0"/>
              <a:t>COVERT ACTION</a:t>
            </a:r>
          </a:p>
        </p:txBody>
      </p:sp>
      <p:sp>
        <p:nvSpPr>
          <p:cNvPr id="3" name="Content Placeholder 2">
            <a:extLst>
              <a:ext uri="{FF2B5EF4-FFF2-40B4-BE49-F238E27FC236}">
                <a16:creationId xmlns:a16="http://schemas.microsoft.com/office/drawing/2014/main" id="{AC3260B9-BABF-6D47-885B-BEA6BAFB8146}"/>
              </a:ext>
            </a:extLst>
          </p:cNvPr>
          <p:cNvSpPr>
            <a:spLocks noGrp="1"/>
          </p:cNvSpPr>
          <p:nvPr>
            <p:ph idx="1"/>
          </p:nvPr>
        </p:nvSpPr>
        <p:spPr/>
        <p:txBody>
          <a:bodyPr>
            <a:normAutofit/>
          </a:bodyPr>
          <a:lstStyle/>
          <a:p>
            <a:pPr marL="0" indent="0">
              <a:buNone/>
            </a:pPr>
            <a:r>
              <a:rPr lang="en-US" sz="2800" dirty="0"/>
              <a:t>SPY NOVELS ARE ALMOST ALWAYS BUILT AROUND COVERT ACTION—EVEN IF THE MAIN CHARACTER IS AN ANALYST, A LINGUIST, OR A LOGISTIC OFFICER. </a:t>
            </a:r>
          </a:p>
          <a:p>
            <a:pPr marL="0" indent="0">
              <a:buNone/>
            </a:pPr>
            <a:endParaRPr lang="en-US" sz="2800" dirty="0"/>
          </a:p>
          <a:p>
            <a:pPr marL="0" indent="0">
              <a:buNone/>
            </a:pPr>
            <a:r>
              <a:rPr lang="en-US" sz="2800" dirty="0"/>
              <a:t>MISSING FROM MOST SPY STORIES AND MOVIES:</a:t>
            </a:r>
          </a:p>
          <a:p>
            <a:pPr marL="514350" indent="-514350">
              <a:buAutoNum type="arabicPeriod"/>
            </a:pPr>
            <a:r>
              <a:rPr lang="en-US" sz="2800" dirty="0"/>
              <a:t>THERE IS STRONG OVERSIGHT OF CLANDESTINE OPERATIONS, BOTH EXECUTIVE, AND LEGISLATIVE.</a:t>
            </a:r>
          </a:p>
          <a:p>
            <a:pPr marL="514350" indent="-514350">
              <a:buAutoNum type="arabicPeriod"/>
            </a:pPr>
            <a:r>
              <a:rPr lang="en-US" sz="2800" dirty="0"/>
              <a:t>COVERT ACTION IS SOMETHING POLITICIANS LOVE.</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837462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C7827-53E0-5641-ACFC-62D0FFD47EA0}"/>
              </a:ext>
            </a:extLst>
          </p:cNvPr>
          <p:cNvSpPr>
            <a:spLocks noGrp="1"/>
          </p:cNvSpPr>
          <p:nvPr>
            <p:ph type="title"/>
          </p:nvPr>
        </p:nvSpPr>
        <p:spPr>
          <a:xfrm>
            <a:off x="2032000" y="639315"/>
            <a:ext cx="8610600" cy="1293028"/>
          </a:xfrm>
        </p:spPr>
        <p:txBody>
          <a:bodyPr>
            <a:normAutofit fontScale="90000"/>
          </a:bodyPr>
          <a:lstStyle/>
          <a:p>
            <a:pPr algn="l"/>
            <a:r>
              <a:rPr lang="en-US" sz="5400" dirty="0"/>
              <a:t>More on COVERT ACTION  </a:t>
            </a:r>
          </a:p>
        </p:txBody>
      </p:sp>
      <p:sp>
        <p:nvSpPr>
          <p:cNvPr id="3" name="Content Placeholder 2">
            <a:extLst>
              <a:ext uri="{FF2B5EF4-FFF2-40B4-BE49-F238E27FC236}">
                <a16:creationId xmlns:a16="http://schemas.microsoft.com/office/drawing/2014/main" id="{389F1E5A-CB0A-F14B-81F8-D478888BFC8C}"/>
              </a:ext>
            </a:extLst>
          </p:cNvPr>
          <p:cNvSpPr>
            <a:spLocks noGrp="1"/>
          </p:cNvSpPr>
          <p:nvPr>
            <p:ph idx="1"/>
          </p:nvPr>
        </p:nvSpPr>
        <p:spPr/>
        <p:txBody>
          <a:bodyPr>
            <a:normAutofit lnSpcReduction="10000"/>
          </a:bodyPr>
          <a:lstStyle/>
          <a:p>
            <a:pPr marL="0" indent="0">
              <a:buNone/>
            </a:pPr>
            <a:r>
              <a:rPr lang="en-US" sz="2800" dirty="0"/>
              <a:t>3.  The best assets recruit themselves (walk-ins)</a:t>
            </a:r>
          </a:p>
          <a:p>
            <a:pPr marL="514350" indent="-514350">
              <a:buAutoNum type="arabicPeriod" startAt="4"/>
            </a:pPr>
            <a:r>
              <a:rPr lang="en-US" sz="2800" dirty="0"/>
              <a:t>Operations and recruitment are long games—it takes time to spot, assess, recruit, and run an asset</a:t>
            </a:r>
          </a:p>
          <a:p>
            <a:pPr marL="514350" indent="-514350">
              <a:buAutoNum type="arabicPeriod" startAt="4"/>
            </a:pPr>
            <a:r>
              <a:rPr lang="en-US" sz="2800" dirty="0"/>
              <a:t>Guns (except for war zones), flashy clothes, cars, etc., are absent—</a:t>
            </a:r>
            <a:r>
              <a:rPr lang="en-US" sz="2800" u="sng" dirty="0"/>
              <a:t>the idea is NOT to attract attention</a:t>
            </a:r>
            <a:r>
              <a:rPr lang="en-US" sz="2800" dirty="0"/>
              <a:t>.</a:t>
            </a:r>
          </a:p>
          <a:p>
            <a:pPr marL="514350" indent="-514350">
              <a:buAutoNum type="arabicPeriod" startAt="4"/>
            </a:pPr>
            <a:r>
              <a:rPr lang="en-US" sz="2800" dirty="0"/>
              <a:t>The life of a case officer is hard on his/her family. The case officer profession has one of the highest divorce rates of any government career</a:t>
            </a:r>
          </a:p>
          <a:p>
            <a:pPr marL="514350" indent="-514350">
              <a:buAutoNum type="arabicPeriod" startAt="4"/>
            </a:pPr>
            <a:r>
              <a:rPr lang="en-US" sz="2800" dirty="0"/>
              <a:t>Case Officers are required to have a session with a psychologist upon return from an overseas tour</a:t>
            </a:r>
          </a:p>
        </p:txBody>
      </p:sp>
    </p:spTree>
    <p:extLst>
      <p:ext uri="{BB962C8B-B14F-4D97-AF65-F5344CB8AC3E}">
        <p14:creationId xmlns:p14="http://schemas.microsoft.com/office/powerpoint/2010/main" val="1523732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AFC12-E722-0F47-954F-B0A9AAD2BA81}"/>
              </a:ext>
            </a:extLst>
          </p:cNvPr>
          <p:cNvSpPr>
            <a:spLocks noGrp="1"/>
          </p:cNvSpPr>
          <p:nvPr>
            <p:ph type="title"/>
          </p:nvPr>
        </p:nvSpPr>
        <p:spPr>
          <a:xfrm>
            <a:off x="2032000" y="510373"/>
            <a:ext cx="8610600" cy="1293028"/>
          </a:xfrm>
        </p:spPr>
        <p:txBody>
          <a:bodyPr>
            <a:normAutofit/>
          </a:bodyPr>
          <a:lstStyle/>
          <a:p>
            <a:pPr algn="ctr"/>
            <a:r>
              <a:rPr lang="en-US" sz="5400" dirty="0"/>
              <a:t>Good resources</a:t>
            </a:r>
            <a:br>
              <a:rPr lang="en-US" sz="2800" dirty="0"/>
            </a:br>
            <a:r>
              <a:rPr lang="en-US" sz="2800" dirty="0"/>
              <a:t>(HANDOUT #4)</a:t>
            </a:r>
            <a:endParaRPr lang="en-US" sz="5400" dirty="0"/>
          </a:p>
        </p:txBody>
      </p:sp>
      <p:sp>
        <p:nvSpPr>
          <p:cNvPr id="3" name="Content Placeholder 2">
            <a:extLst>
              <a:ext uri="{FF2B5EF4-FFF2-40B4-BE49-F238E27FC236}">
                <a16:creationId xmlns:a16="http://schemas.microsoft.com/office/drawing/2014/main" id="{3755714F-7FFF-CB47-B4EF-DDEFFD076585}"/>
              </a:ext>
            </a:extLst>
          </p:cNvPr>
          <p:cNvSpPr>
            <a:spLocks noGrp="1"/>
          </p:cNvSpPr>
          <p:nvPr>
            <p:ph idx="1"/>
          </p:nvPr>
        </p:nvSpPr>
        <p:spPr>
          <a:xfrm>
            <a:off x="685800" y="1950719"/>
            <a:ext cx="10835640" cy="4396907"/>
          </a:xfrm>
        </p:spPr>
        <p:txBody>
          <a:bodyPr>
            <a:normAutofit lnSpcReduction="10000"/>
          </a:bodyPr>
          <a:lstStyle/>
          <a:p>
            <a:pPr marL="0" indent="0">
              <a:buNone/>
            </a:pPr>
            <a:r>
              <a:rPr lang="en-US" sz="2800" dirty="0">
                <a:hlinkClick r:id="rId2"/>
              </a:rPr>
              <a:t>https://www.cia.gov/resources/csi/studies-in-intelligence/</a:t>
            </a:r>
            <a:endParaRPr lang="en-US" sz="2800" dirty="0"/>
          </a:p>
          <a:p>
            <a:pPr marL="0" indent="0">
              <a:buNone/>
            </a:pPr>
            <a:r>
              <a:rPr lang="en-US" sz="2800" u="sng" dirty="0"/>
              <a:t>Books:</a:t>
            </a:r>
          </a:p>
          <a:p>
            <a:pPr marL="0" indent="0">
              <a:buNone/>
            </a:pPr>
            <a:r>
              <a:rPr lang="en-US" sz="2800" i="1" dirty="0"/>
              <a:t>The Billion Dollar Spy   </a:t>
            </a:r>
            <a:r>
              <a:rPr lang="en-US" sz="2800" dirty="0"/>
              <a:t>by David E. Hoffman</a:t>
            </a:r>
          </a:p>
          <a:p>
            <a:pPr marL="0" indent="0">
              <a:buNone/>
            </a:pPr>
            <a:r>
              <a:rPr lang="en-US" sz="2800" i="1" dirty="0"/>
              <a:t>The Taking of the K-129 (Glomar Explorer)   </a:t>
            </a:r>
            <a:r>
              <a:rPr lang="en-US" sz="2800" dirty="0"/>
              <a:t>by Josh Dean</a:t>
            </a:r>
          </a:p>
          <a:p>
            <a:pPr marL="0" indent="0">
              <a:buNone/>
            </a:pPr>
            <a:r>
              <a:rPr lang="en-US" sz="2800" i="1" dirty="0"/>
              <a:t>Tailor, Tinker, Soldier, Spy </a:t>
            </a:r>
            <a:r>
              <a:rPr lang="en-US" sz="2800" dirty="0"/>
              <a:t>   by John </a:t>
            </a:r>
            <a:r>
              <a:rPr lang="en-US" sz="2800" dirty="0" err="1"/>
              <a:t>LeCarre</a:t>
            </a:r>
            <a:endParaRPr lang="en-US" sz="2800" dirty="0"/>
          </a:p>
          <a:p>
            <a:pPr marL="0" indent="0">
              <a:buNone/>
            </a:pPr>
            <a:r>
              <a:rPr lang="en-US" sz="2800" i="1" dirty="0"/>
              <a:t>Little Drummer Girl      </a:t>
            </a:r>
            <a:r>
              <a:rPr lang="en-US" sz="2800" dirty="0"/>
              <a:t>by John </a:t>
            </a:r>
            <a:r>
              <a:rPr lang="en-US" sz="2800" dirty="0" err="1"/>
              <a:t>LeCarre</a:t>
            </a:r>
            <a:endParaRPr lang="en-US" sz="2800" i="1" dirty="0"/>
          </a:p>
          <a:p>
            <a:pPr marL="0" indent="0">
              <a:buNone/>
            </a:pPr>
            <a:r>
              <a:rPr lang="en-US" sz="2800" u="sng" dirty="0"/>
              <a:t>TV and Movies</a:t>
            </a:r>
            <a:r>
              <a:rPr lang="en-US" sz="2800" dirty="0"/>
              <a:t>:</a:t>
            </a:r>
          </a:p>
          <a:p>
            <a:pPr marL="0" indent="0">
              <a:buNone/>
            </a:pPr>
            <a:r>
              <a:rPr lang="en-US" sz="2800" i="1" dirty="0"/>
              <a:t>The Americans  </a:t>
            </a:r>
            <a:r>
              <a:rPr lang="en-US" sz="2800" dirty="0"/>
              <a:t>(FX TV)</a:t>
            </a:r>
          </a:p>
          <a:p>
            <a:pPr marL="0" indent="0">
              <a:buNone/>
            </a:pPr>
            <a:r>
              <a:rPr lang="en-US" sz="2800" i="1" dirty="0"/>
              <a:t>The Spy </a:t>
            </a:r>
            <a:r>
              <a:rPr lang="en-US" sz="2800" dirty="0"/>
              <a:t> (Netflix mini-series)</a:t>
            </a:r>
            <a:endParaRPr lang="en-US" sz="2800" i="1" dirty="0"/>
          </a:p>
          <a:p>
            <a:pPr marL="0" indent="0">
              <a:buNone/>
            </a:pPr>
            <a:endParaRPr lang="en-US" sz="2800" i="1" dirty="0"/>
          </a:p>
        </p:txBody>
      </p:sp>
    </p:spTree>
    <p:extLst>
      <p:ext uri="{BB962C8B-B14F-4D97-AF65-F5344CB8AC3E}">
        <p14:creationId xmlns:p14="http://schemas.microsoft.com/office/powerpoint/2010/main" val="3537764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EB2EF-28D3-C94F-96AC-747BA47657E4}"/>
              </a:ext>
            </a:extLst>
          </p:cNvPr>
          <p:cNvSpPr>
            <a:spLocks noGrp="1"/>
          </p:cNvSpPr>
          <p:nvPr>
            <p:ph type="title"/>
          </p:nvPr>
        </p:nvSpPr>
        <p:spPr>
          <a:xfrm>
            <a:off x="1790700" y="639315"/>
            <a:ext cx="8610600" cy="1293028"/>
          </a:xfrm>
        </p:spPr>
        <p:txBody>
          <a:bodyPr>
            <a:normAutofit fontScale="90000"/>
          </a:bodyPr>
          <a:lstStyle/>
          <a:p>
            <a:pPr algn="ctr"/>
            <a:r>
              <a:rPr lang="en-US" sz="5400" dirty="0"/>
              <a:t>QUOTES ABOUT INTELLIGENCE</a:t>
            </a:r>
          </a:p>
        </p:txBody>
      </p:sp>
      <p:sp>
        <p:nvSpPr>
          <p:cNvPr id="3" name="Content Placeholder 2">
            <a:extLst>
              <a:ext uri="{FF2B5EF4-FFF2-40B4-BE49-F238E27FC236}">
                <a16:creationId xmlns:a16="http://schemas.microsoft.com/office/drawing/2014/main" id="{CA1D1C04-FF49-D94C-B37D-C83D3F6DE1C9}"/>
              </a:ext>
            </a:extLst>
          </p:cNvPr>
          <p:cNvSpPr>
            <a:spLocks noGrp="1"/>
          </p:cNvSpPr>
          <p:nvPr>
            <p:ph idx="1"/>
          </p:nvPr>
        </p:nvSpPr>
        <p:spPr/>
        <p:txBody>
          <a:bodyPr>
            <a:normAutofit/>
          </a:bodyPr>
          <a:lstStyle/>
          <a:p>
            <a:pPr marL="0" indent="0">
              <a:buNone/>
            </a:pPr>
            <a:r>
              <a:rPr lang="en-US" sz="2800" dirty="0"/>
              <a:t>“OUR JOB (INTELLIGENCE OFFICERS) IS TO MAKE OUR GUY SMARTER THAN THEIR GUY, WHETHER ACROSS A MAHOGANY CONFERENCE TABLE OR ACROSS SOME BATTLEFIELD IN CENTRAL ASIA.”   </a:t>
            </a:r>
            <a:r>
              <a:rPr lang="en-US" sz="2800" i="1" dirty="0"/>
              <a:t>Martin Petersen, Senior CIA Officer</a:t>
            </a:r>
          </a:p>
          <a:p>
            <a:pPr marL="0" indent="0">
              <a:buNone/>
            </a:pPr>
            <a:endParaRPr lang="en-US" sz="2800" i="1" dirty="0"/>
          </a:p>
          <a:p>
            <a:pPr marL="0" indent="0">
              <a:buNone/>
            </a:pPr>
            <a:r>
              <a:rPr lang="en-US" sz="2800" i="1" dirty="0"/>
              <a:t>“</a:t>
            </a:r>
            <a:r>
              <a:rPr lang="en-US" sz="2800" dirty="0"/>
              <a:t>ONE OF THE MOST IMPORTANT FUNCTIONS OF INTELLIGENCE IS NOT TO EASE THE JOB OF THE POLICYMAKER, BUT TO COMPLICATE IT—</a:t>
            </a:r>
            <a:r>
              <a:rPr lang="en-US" sz="2800" u="sng" dirty="0"/>
              <a:t>TO TELL THEM THINGS THEY DO NOT WANT TO HEAR</a:t>
            </a:r>
            <a:r>
              <a:rPr lang="en-US" sz="2800" dirty="0"/>
              <a:t>.”  </a:t>
            </a:r>
            <a:r>
              <a:rPr lang="en-US" sz="2800" i="1" dirty="0"/>
              <a:t>Council of Foreign Relations</a:t>
            </a:r>
            <a:endParaRPr lang="en-US" sz="2800" dirty="0"/>
          </a:p>
        </p:txBody>
      </p:sp>
    </p:spTree>
    <p:extLst>
      <p:ext uri="{BB962C8B-B14F-4D97-AF65-F5344CB8AC3E}">
        <p14:creationId xmlns:p14="http://schemas.microsoft.com/office/powerpoint/2010/main" val="3103510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36056-38EA-F84D-AB50-4641060927ED}"/>
              </a:ext>
            </a:extLst>
          </p:cNvPr>
          <p:cNvSpPr>
            <a:spLocks noGrp="1"/>
          </p:cNvSpPr>
          <p:nvPr>
            <p:ph type="title"/>
          </p:nvPr>
        </p:nvSpPr>
        <p:spPr>
          <a:xfrm>
            <a:off x="1790700" y="476506"/>
            <a:ext cx="8610600" cy="1293028"/>
          </a:xfrm>
        </p:spPr>
        <p:txBody>
          <a:bodyPr>
            <a:normAutofit/>
          </a:bodyPr>
          <a:lstStyle/>
          <a:p>
            <a:pPr algn="ctr"/>
            <a:r>
              <a:rPr lang="en-US" sz="5400" dirty="0"/>
              <a:t>quotes</a:t>
            </a:r>
          </a:p>
        </p:txBody>
      </p:sp>
      <p:sp>
        <p:nvSpPr>
          <p:cNvPr id="3" name="Content Placeholder 2">
            <a:extLst>
              <a:ext uri="{FF2B5EF4-FFF2-40B4-BE49-F238E27FC236}">
                <a16:creationId xmlns:a16="http://schemas.microsoft.com/office/drawing/2014/main" id="{F01807B6-183B-3D4D-9D3A-4815B8EBABF8}"/>
              </a:ext>
            </a:extLst>
          </p:cNvPr>
          <p:cNvSpPr>
            <a:spLocks noGrp="1"/>
          </p:cNvSpPr>
          <p:nvPr>
            <p:ph idx="1"/>
          </p:nvPr>
        </p:nvSpPr>
        <p:spPr>
          <a:xfrm>
            <a:off x="685800" y="1769534"/>
            <a:ext cx="10896600" cy="4611960"/>
          </a:xfrm>
        </p:spPr>
        <p:txBody>
          <a:bodyPr>
            <a:normAutofit/>
          </a:bodyPr>
          <a:lstStyle/>
          <a:p>
            <a:pPr marL="0" indent="0">
              <a:buNone/>
            </a:pPr>
            <a:r>
              <a:rPr lang="en-US" sz="2800" dirty="0"/>
              <a:t>“CASTING ASIDE THE PERCEIVED—AND I MUST ADMIT THE OCCASIONALLY REAL—EXCITEMENT OF SECRET OPERATIONS, THE ABSOLUTE ESSENCE OF THE INTELLIGENCE PROFESSION RESTS IN THE PRODUCTION OF CURRENT INTELLIGENCE REPORTS, MEMORANDA, AND THE NATIONAL ESTIMATES ON WHICH SOUND POLICY DECISIONS CAN BE MADE.”   </a:t>
            </a:r>
            <a:r>
              <a:rPr lang="en-US" sz="2800" i="1" dirty="0"/>
              <a:t>Richard Helms, DCI</a:t>
            </a:r>
          </a:p>
          <a:p>
            <a:pPr marL="0" indent="0">
              <a:buNone/>
            </a:pPr>
            <a:endParaRPr lang="en-US" sz="2800" i="1" dirty="0"/>
          </a:p>
          <a:p>
            <a:pPr marL="0" indent="0">
              <a:buNone/>
            </a:pPr>
            <a:r>
              <a:rPr lang="en-US" sz="2800" i="1" dirty="0"/>
              <a:t>”</a:t>
            </a:r>
            <a:r>
              <a:rPr lang="en-US" sz="2800" dirty="0"/>
              <a:t>THE NATION IS AT PEACE BECAUSE WE IN INTELLIGENCE ARE CONSTANTLY AT WAR.”   </a:t>
            </a:r>
            <a:r>
              <a:rPr lang="en-US" sz="2800" i="1" dirty="0"/>
              <a:t>Robert Gates, DCI</a:t>
            </a:r>
            <a:endParaRPr lang="en-US" sz="2800" dirty="0"/>
          </a:p>
        </p:txBody>
      </p:sp>
    </p:spTree>
    <p:extLst>
      <p:ext uri="{BB962C8B-B14F-4D97-AF65-F5344CB8AC3E}">
        <p14:creationId xmlns:p14="http://schemas.microsoft.com/office/powerpoint/2010/main" val="27738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DB237-B9FF-0745-905C-85D0DFF4C66A}"/>
              </a:ext>
            </a:extLst>
          </p:cNvPr>
          <p:cNvSpPr>
            <a:spLocks noGrp="1"/>
          </p:cNvSpPr>
          <p:nvPr>
            <p:ph type="title"/>
          </p:nvPr>
        </p:nvSpPr>
        <p:spPr>
          <a:xfrm>
            <a:off x="1790700" y="476507"/>
            <a:ext cx="8610600" cy="1293028"/>
          </a:xfrm>
        </p:spPr>
        <p:txBody>
          <a:bodyPr>
            <a:normAutofit/>
          </a:bodyPr>
          <a:lstStyle/>
          <a:p>
            <a:pPr algn="ctr"/>
            <a:r>
              <a:rPr lang="en-US" sz="5400" dirty="0"/>
              <a:t>QUOTES</a:t>
            </a:r>
          </a:p>
        </p:txBody>
      </p:sp>
      <p:sp>
        <p:nvSpPr>
          <p:cNvPr id="3" name="Content Placeholder 2">
            <a:extLst>
              <a:ext uri="{FF2B5EF4-FFF2-40B4-BE49-F238E27FC236}">
                <a16:creationId xmlns:a16="http://schemas.microsoft.com/office/drawing/2014/main" id="{BA0C9E8F-5A94-964C-8329-4C7798DF7599}"/>
              </a:ext>
            </a:extLst>
          </p:cNvPr>
          <p:cNvSpPr>
            <a:spLocks noGrp="1"/>
          </p:cNvSpPr>
          <p:nvPr>
            <p:ph idx="1"/>
          </p:nvPr>
        </p:nvSpPr>
        <p:spPr>
          <a:xfrm>
            <a:off x="685800" y="2357368"/>
            <a:ext cx="10820400" cy="4024125"/>
          </a:xfrm>
        </p:spPr>
        <p:txBody>
          <a:bodyPr>
            <a:normAutofit/>
          </a:bodyPr>
          <a:lstStyle/>
          <a:p>
            <a:pPr marL="0" indent="0">
              <a:buNone/>
            </a:pPr>
            <a:r>
              <a:rPr lang="en-US" sz="2800" dirty="0"/>
              <a:t>“THERE ARE NO POLICY FAILURES. THERE ARE ONLY POLICY SUCCESSES AND INTELLIGENCE FAILURES.”   </a:t>
            </a:r>
            <a:r>
              <a:rPr lang="en-US" sz="2800" i="1" dirty="0"/>
              <a:t>Senior State Department Official</a:t>
            </a:r>
            <a:endParaRPr lang="en-US" sz="2800" dirty="0"/>
          </a:p>
        </p:txBody>
      </p:sp>
    </p:spTree>
    <p:extLst>
      <p:ext uri="{BB962C8B-B14F-4D97-AF65-F5344CB8AC3E}">
        <p14:creationId xmlns:p14="http://schemas.microsoft.com/office/powerpoint/2010/main" val="4012751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F005C-D5B4-2445-BE19-CE3EE59F3C93}"/>
              </a:ext>
            </a:extLst>
          </p:cNvPr>
          <p:cNvSpPr>
            <a:spLocks noGrp="1"/>
          </p:cNvSpPr>
          <p:nvPr>
            <p:ph type="title"/>
          </p:nvPr>
        </p:nvSpPr>
        <p:spPr>
          <a:xfrm>
            <a:off x="132522" y="278295"/>
            <a:ext cx="11174895" cy="1916265"/>
          </a:xfrm>
        </p:spPr>
        <p:txBody>
          <a:bodyPr>
            <a:normAutofit/>
          </a:bodyPr>
          <a:lstStyle/>
          <a:p>
            <a:pPr algn="ctr"/>
            <a:r>
              <a:rPr lang="en-US" sz="4400" dirty="0"/>
              <a:t>HAMPTON ROADS WRITERS CONFERENCE</a:t>
            </a:r>
          </a:p>
        </p:txBody>
      </p:sp>
      <p:sp>
        <p:nvSpPr>
          <p:cNvPr id="3" name="Content Placeholder 2">
            <a:extLst>
              <a:ext uri="{FF2B5EF4-FFF2-40B4-BE49-F238E27FC236}">
                <a16:creationId xmlns:a16="http://schemas.microsoft.com/office/drawing/2014/main" id="{56368272-6BCA-8A4C-BE00-61C4FD47E69A}"/>
              </a:ext>
            </a:extLst>
          </p:cNvPr>
          <p:cNvSpPr>
            <a:spLocks noGrp="1"/>
          </p:cNvSpPr>
          <p:nvPr>
            <p:ph idx="1"/>
          </p:nvPr>
        </p:nvSpPr>
        <p:spPr/>
        <p:txBody>
          <a:bodyPr/>
          <a:lstStyle/>
          <a:p>
            <a:pPr marL="0" indent="0" algn="ctr">
              <a:buNone/>
            </a:pPr>
            <a:r>
              <a:rPr lang="en-US" sz="3200" dirty="0"/>
              <a:t>SEPTEMBER 23-25, 2021</a:t>
            </a:r>
          </a:p>
          <a:p>
            <a:pPr marL="0" indent="0" algn="ctr">
              <a:buNone/>
            </a:pPr>
            <a:endParaRPr lang="en-US" sz="3200" dirty="0"/>
          </a:p>
          <a:p>
            <a:pPr marL="0" indent="0" algn="ctr">
              <a:buNone/>
            </a:pPr>
            <a:r>
              <a:rPr lang="en-US" sz="3200" dirty="0"/>
              <a:t>DAVID CARIENS</a:t>
            </a:r>
          </a:p>
          <a:p>
            <a:pPr marL="0" indent="0" algn="ctr">
              <a:buNone/>
            </a:pPr>
            <a:r>
              <a:rPr lang="en-US" sz="3200" dirty="0"/>
              <a:t>Email: </a:t>
            </a:r>
            <a:r>
              <a:rPr lang="en-US" sz="3200" dirty="0">
                <a:hlinkClick r:id="rId2"/>
              </a:rPr>
              <a:t>dcariens@gmail.com</a:t>
            </a:r>
            <a:endParaRPr lang="en-US" sz="3200" dirty="0"/>
          </a:p>
          <a:p>
            <a:pPr marL="0" indent="0" algn="ctr">
              <a:buNone/>
            </a:pPr>
            <a:r>
              <a:rPr lang="en-US" sz="3200" dirty="0" err="1"/>
              <a:t>www.davecariens.com</a:t>
            </a:r>
            <a:endParaRPr lang="en-US" sz="3200" dirty="0"/>
          </a:p>
          <a:p>
            <a:endParaRPr lang="en-US" dirty="0"/>
          </a:p>
        </p:txBody>
      </p:sp>
    </p:spTree>
    <p:extLst>
      <p:ext uri="{BB962C8B-B14F-4D97-AF65-F5344CB8AC3E}">
        <p14:creationId xmlns:p14="http://schemas.microsoft.com/office/powerpoint/2010/main" val="2313939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DBC10-4755-2948-8370-0A601BD80337}"/>
              </a:ext>
            </a:extLst>
          </p:cNvPr>
          <p:cNvSpPr>
            <a:spLocks noGrp="1"/>
          </p:cNvSpPr>
          <p:nvPr>
            <p:ph type="title"/>
          </p:nvPr>
        </p:nvSpPr>
        <p:spPr>
          <a:xfrm>
            <a:off x="2167466" y="503848"/>
            <a:ext cx="8233833" cy="816952"/>
          </a:xfrm>
        </p:spPr>
        <p:txBody>
          <a:bodyPr/>
          <a:lstStyle/>
          <a:p>
            <a:endParaRPr lang="en-US" dirty="0"/>
          </a:p>
        </p:txBody>
      </p:sp>
      <p:sp>
        <p:nvSpPr>
          <p:cNvPr id="3" name="Content Placeholder 2">
            <a:extLst>
              <a:ext uri="{FF2B5EF4-FFF2-40B4-BE49-F238E27FC236}">
                <a16:creationId xmlns:a16="http://schemas.microsoft.com/office/drawing/2014/main" id="{165B6EE4-CD37-7843-B7C3-EF4D6EFF6FBD}"/>
              </a:ext>
            </a:extLst>
          </p:cNvPr>
          <p:cNvSpPr>
            <a:spLocks noGrp="1"/>
          </p:cNvSpPr>
          <p:nvPr>
            <p:ph idx="1"/>
          </p:nvPr>
        </p:nvSpPr>
        <p:spPr>
          <a:xfrm>
            <a:off x="567267" y="1788160"/>
            <a:ext cx="10820400" cy="4024125"/>
          </a:xfrm>
        </p:spPr>
        <p:txBody>
          <a:bodyPr>
            <a:normAutofit/>
          </a:bodyPr>
          <a:lstStyle/>
          <a:p>
            <a:pPr marL="0" indent="0" algn="ctr">
              <a:buNone/>
            </a:pPr>
            <a:endParaRPr lang="en-US" sz="6000" dirty="0"/>
          </a:p>
          <a:p>
            <a:pPr marL="0" indent="0" algn="ctr">
              <a:buNone/>
            </a:pPr>
            <a:r>
              <a:rPr lang="en-US" sz="6000" dirty="0"/>
              <a:t>QUESTIONS?</a:t>
            </a:r>
          </a:p>
        </p:txBody>
      </p:sp>
    </p:spTree>
    <p:extLst>
      <p:ext uri="{BB962C8B-B14F-4D97-AF65-F5344CB8AC3E}">
        <p14:creationId xmlns:p14="http://schemas.microsoft.com/office/powerpoint/2010/main" val="1532218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F8DF9-C0DB-334D-AAE4-B6DB6703645C}"/>
              </a:ext>
            </a:extLst>
          </p:cNvPr>
          <p:cNvSpPr>
            <a:spLocks noGrp="1"/>
          </p:cNvSpPr>
          <p:nvPr>
            <p:ph type="title"/>
          </p:nvPr>
        </p:nvSpPr>
        <p:spPr>
          <a:xfrm>
            <a:off x="1790700" y="639315"/>
            <a:ext cx="8610600" cy="1293028"/>
          </a:xfrm>
        </p:spPr>
        <p:txBody>
          <a:bodyPr>
            <a:normAutofit fontScale="90000"/>
          </a:bodyPr>
          <a:lstStyle/>
          <a:p>
            <a:pPr algn="ctr"/>
            <a:r>
              <a:rPr lang="en-US" sz="4400" dirty="0"/>
              <a:t>HAMPTON ROADS WRITERS </a:t>
            </a:r>
            <a:br>
              <a:rPr lang="en-US" sz="4400" dirty="0"/>
            </a:br>
            <a:r>
              <a:rPr lang="en-US" sz="4400" dirty="0"/>
              <a:t>CONFERENCE</a:t>
            </a:r>
          </a:p>
        </p:txBody>
      </p:sp>
      <p:sp>
        <p:nvSpPr>
          <p:cNvPr id="3" name="Content Placeholder 2">
            <a:extLst>
              <a:ext uri="{FF2B5EF4-FFF2-40B4-BE49-F238E27FC236}">
                <a16:creationId xmlns:a16="http://schemas.microsoft.com/office/drawing/2014/main" id="{5D25DC6F-4F0A-3D4B-ABB8-399CBEEC4368}"/>
              </a:ext>
            </a:extLst>
          </p:cNvPr>
          <p:cNvSpPr>
            <a:spLocks noGrp="1"/>
          </p:cNvSpPr>
          <p:nvPr>
            <p:ph idx="1"/>
          </p:nvPr>
        </p:nvSpPr>
        <p:spPr>
          <a:xfrm>
            <a:off x="685800" y="2499360"/>
            <a:ext cx="10820400" cy="4024125"/>
          </a:xfrm>
        </p:spPr>
        <p:txBody>
          <a:bodyPr/>
          <a:lstStyle/>
          <a:p>
            <a:pPr marL="0" indent="0" algn="ctr">
              <a:buNone/>
            </a:pPr>
            <a:r>
              <a:rPr lang="en-US" sz="3600" dirty="0"/>
              <a:t>SEPTEMBER 23-25, 2021</a:t>
            </a:r>
          </a:p>
          <a:p>
            <a:pPr marL="0" indent="0" algn="ctr">
              <a:buNone/>
            </a:pPr>
            <a:endParaRPr lang="en-US" sz="3600" dirty="0"/>
          </a:p>
          <a:p>
            <a:pPr marL="0" indent="0" algn="ctr">
              <a:buNone/>
            </a:pPr>
            <a:r>
              <a:rPr lang="en-US" sz="3600" dirty="0"/>
              <a:t>DAVID CARIENS</a:t>
            </a:r>
          </a:p>
          <a:p>
            <a:pPr marL="0" indent="0" algn="ctr">
              <a:buNone/>
            </a:pPr>
            <a:r>
              <a:rPr lang="en-US" sz="3600" dirty="0"/>
              <a:t>Email: </a:t>
            </a:r>
            <a:r>
              <a:rPr lang="en-US" sz="3600" dirty="0">
                <a:hlinkClick r:id="rId2"/>
              </a:rPr>
              <a:t>dcariens@gmail.com</a:t>
            </a:r>
            <a:endParaRPr lang="en-US" sz="3600" dirty="0"/>
          </a:p>
          <a:p>
            <a:pPr marL="0" indent="0" algn="ctr">
              <a:buNone/>
            </a:pPr>
            <a:r>
              <a:rPr lang="en-US" sz="3600" dirty="0" err="1"/>
              <a:t>www.davecariens.com</a:t>
            </a:r>
            <a:endParaRPr lang="en-US" sz="3600" dirty="0"/>
          </a:p>
          <a:p>
            <a:pPr marL="0" indent="0">
              <a:buNone/>
            </a:pPr>
            <a:endParaRPr lang="en-US" dirty="0"/>
          </a:p>
        </p:txBody>
      </p:sp>
    </p:spTree>
    <p:extLst>
      <p:ext uri="{BB962C8B-B14F-4D97-AF65-F5344CB8AC3E}">
        <p14:creationId xmlns:p14="http://schemas.microsoft.com/office/powerpoint/2010/main" val="201425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3AF12-2010-894B-9345-F5EE467734D5}"/>
              </a:ext>
            </a:extLst>
          </p:cNvPr>
          <p:cNvSpPr>
            <a:spLocks noGrp="1"/>
          </p:cNvSpPr>
          <p:nvPr>
            <p:ph type="title"/>
          </p:nvPr>
        </p:nvSpPr>
        <p:spPr/>
        <p:txBody>
          <a:bodyPr/>
          <a:lstStyle/>
          <a:p>
            <a:pPr algn="l"/>
            <a:r>
              <a:rPr lang="en-US" dirty="0"/>
              <a:t>MEMBERS OF THE U.S. INTELLIGENCE COMMUNITY</a:t>
            </a:r>
          </a:p>
        </p:txBody>
      </p:sp>
      <p:sp>
        <p:nvSpPr>
          <p:cNvPr id="3" name="Content Placeholder 2">
            <a:extLst>
              <a:ext uri="{FF2B5EF4-FFF2-40B4-BE49-F238E27FC236}">
                <a16:creationId xmlns:a16="http://schemas.microsoft.com/office/drawing/2014/main" id="{30637651-EA80-4444-8F74-7CB0F5BCE26B}"/>
              </a:ext>
            </a:extLst>
          </p:cNvPr>
          <p:cNvSpPr>
            <a:spLocks noGrp="1"/>
          </p:cNvSpPr>
          <p:nvPr>
            <p:ph idx="1"/>
          </p:nvPr>
        </p:nvSpPr>
        <p:spPr/>
        <p:txBody>
          <a:bodyPr>
            <a:normAutofit lnSpcReduction="10000"/>
          </a:bodyPr>
          <a:lstStyle/>
          <a:p>
            <a:pPr marL="0" indent="0" algn="ctr">
              <a:buNone/>
            </a:pPr>
            <a:r>
              <a:rPr lang="en-US" sz="3600" dirty="0">
                <a:latin typeface="Calibri" panose="020F0502020204030204" pitchFamily="34" charset="0"/>
                <a:cs typeface="Calibri" panose="020F0502020204030204" pitchFamily="34" charset="0"/>
              </a:rPr>
              <a:t>U.S. INTELLIGENCE COMMUNITY HAS EIGHTEEN MEMBERS</a:t>
            </a:r>
          </a:p>
          <a:p>
            <a:pPr marL="0" indent="0" algn="ctr">
              <a:buNone/>
            </a:pPr>
            <a:r>
              <a:rPr lang="en-US" sz="3200" dirty="0">
                <a:latin typeface="Calibri" panose="020F0502020204030204" pitchFamily="34" charset="0"/>
                <a:cs typeface="Calibri" panose="020F0502020204030204" pitchFamily="34" charset="0"/>
              </a:rPr>
              <a:t>(HANDOUT #1)</a:t>
            </a:r>
          </a:p>
          <a:p>
            <a:pPr marL="0" indent="0" algn="ctr">
              <a:buNone/>
            </a:pPr>
            <a:endParaRPr lang="en-US" dirty="0"/>
          </a:p>
          <a:p>
            <a:pPr marL="0" indent="0" algn="ctr">
              <a:buNone/>
            </a:pPr>
            <a:r>
              <a:rPr lang="en-US" dirty="0"/>
              <a:t>PLEASE GO TO THE DNI WEBSITE BELOW TO GET A COMPLETE LIST OF THE MEMBERS AND A DEFINITION OF WHAT EACH DOES.</a:t>
            </a:r>
          </a:p>
          <a:p>
            <a:pPr marL="0" indent="0" algn="ctr">
              <a:buNone/>
            </a:pPr>
            <a:endParaRPr lang="en-US" dirty="0"/>
          </a:p>
          <a:p>
            <a:pPr marL="0" indent="0" algn="ctr">
              <a:buNone/>
            </a:pPr>
            <a:endParaRPr lang="en-US" dirty="0"/>
          </a:p>
          <a:p>
            <a:pPr marL="0" indent="0" algn="ctr">
              <a:buNone/>
            </a:pPr>
            <a:r>
              <a:rPr lang="en-US" dirty="0"/>
              <a:t>https://</a:t>
            </a:r>
            <a:r>
              <a:rPr lang="en-US" dirty="0" err="1"/>
              <a:t>www.dni.gov</a:t>
            </a:r>
            <a:r>
              <a:rPr lang="en-US" dirty="0"/>
              <a:t>/</a:t>
            </a:r>
            <a:r>
              <a:rPr lang="en-US" dirty="0" err="1"/>
              <a:t>index.php</a:t>
            </a:r>
            <a:r>
              <a:rPr lang="en-US" dirty="0"/>
              <a:t>/what-we-do/members-of-the-</a:t>
            </a:r>
            <a:r>
              <a:rPr lang="en-US" dirty="0" err="1"/>
              <a:t>ic</a:t>
            </a:r>
            <a:endParaRPr lang="en-US" dirty="0"/>
          </a:p>
        </p:txBody>
      </p:sp>
    </p:spTree>
    <p:extLst>
      <p:ext uri="{BB962C8B-B14F-4D97-AF65-F5344CB8AC3E}">
        <p14:creationId xmlns:p14="http://schemas.microsoft.com/office/powerpoint/2010/main" val="2375590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0458-9103-164A-A582-62CD55C11DFC}"/>
              </a:ext>
            </a:extLst>
          </p:cNvPr>
          <p:cNvSpPr>
            <a:spLocks noGrp="1"/>
          </p:cNvSpPr>
          <p:nvPr>
            <p:ph type="title"/>
          </p:nvPr>
        </p:nvSpPr>
        <p:spPr>
          <a:xfrm>
            <a:off x="1903709" y="516400"/>
            <a:ext cx="8610600" cy="1293028"/>
          </a:xfrm>
        </p:spPr>
        <p:txBody>
          <a:bodyPr>
            <a:normAutofit/>
          </a:bodyPr>
          <a:lstStyle/>
          <a:p>
            <a:pPr algn="ctr"/>
            <a:r>
              <a:rPr lang="en-US" sz="5400" dirty="0"/>
              <a:t>THE CIA AND THE FBI</a:t>
            </a:r>
          </a:p>
        </p:txBody>
      </p:sp>
      <p:sp>
        <p:nvSpPr>
          <p:cNvPr id="3" name="Content Placeholder 2">
            <a:extLst>
              <a:ext uri="{FF2B5EF4-FFF2-40B4-BE49-F238E27FC236}">
                <a16:creationId xmlns:a16="http://schemas.microsoft.com/office/drawing/2014/main" id="{874D2D35-8400-E147-B0F7-A4F9279E3588}"/>
              </a:ext>
            </a:extLst>
          </p:cNvPr>
          <p:cNvSpPr>
            <a:spLocks noGrp="1"/>
          </p:cNvSpPr>
          <p:nvPr>
            <p:ph idx="1"/>
          </p:nvPr>
        </p:nvSpPr>
        <p:spPr/>
        <p:txBody>
          <a:bodyPr>
            <a:normAutofit/>
          </a:bodyPr>
          <a:lstStyle/>
          <a:p>
            <a:pPr marL="0" indent="0">
              <a:buNone/>
            </a:pPr>
            <a:r>
              <a:rPr lang="en-US" sz="3200" dirty="0">
                <a:latin typeface="Calibri" panose="020F0502020204030204" pitchFamily="34" charset="0"/>
                <a:cs typeface="Calibri" panose="020F0502020204030204" pitchFamily="34" charset="0"/>
              </a:rPr>
              <a:t>I WILL BE CONCENTRATING ON THE FBI AND CIA—BUT I HAVE WORKED FOR OTHER MEMBERS OF THE INTELLIGENCE COMMUNITY AND DURING THE QUESTION AND ANSWER SESSION WILL BE HAPPY TO TRY AND ANSWER  QUESTIONS ABOUT THEM.</a:t>
            </a:r>
          </a:p>
        </p:txBody>
      </p:sp>
    </p:spTree>
    <p:extLst>
      <p:ext uri="{BB962C8B-B14F-4D97-AF65-F5344CB8AC3E}">
        <p14:creationId xmlns:p14="http://schemas.microsoft.com/office/powerpoint/2010/main" val="14546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76DF7-539D-9A4B-B306-0C6702B4D613}"/>
              </a:ext>
            </a:extLst>
          </p:cNvPr>
          <p:cNvSpPr>
            <a:spLocks noGrp="1"/>
          </p:cNvSpPr>
          <p:nvPr>
            <p:ph type="title"/>
          </p:nvPr>
        </p:nvSpPr>
        <p:spPr>
          <a:xfrm>
            <a:off x="1965702" y="351448"/>
            <a:ext cx="8610600" cy="1293028"/>
          </a:xfrm>
        </p:spPr>
        <p:txBody>
          <a:bodyPr/>
          <a:lstStyle/>
          <a:p>
            <a:pPr algn="ctr"/>
            <a:r>
              <a:rPr lang="en-US" dirty="0"/>
              <a:t>THE DIFFERENCE BETWEEN THE CIA AND THE FBI</a:t>
            </a:r>
          </a:p>
        </p:txBody>
      </p:sp>
      <p:sp>
        <p:nvSpPr>
          <p:cNvPr id="3" name="Content Placeholder 2">
            <a:extLst>
              <a:ext uri="{FF2B5EF4-FFF2-40B4-BE49-F238E27FC236}">
                <a16:creationId xmlns:a16="http://schemas.microsoft.com/office/drawing/2014/main" id="{5728B71D-5DA2-4C47-8DEA-0B32A2DFA39E}"/>
              </a:ext>
            </a:extLst>
          </p:cNvPr>
          <p:cNvSpPr>
            <a:spLocks noGrp="1"/>
          </p:cNvSpPr>
          <p:nvPr>
            <p:ph idx="1"/>
          </p:nvPr>
        </p:nvSpPr>
        <p:spPr>
          <a:xfrm>
            <a:off x="685800" y="2057401"/>
            <a:ext cx="10820400" cy="4449151"/>
          </a:xfrm>
        </p:spPr>
        <p:txBody>
          <a:bodyPr>
            <a:normAutofit lnSpcReduction="10000"/>
          </a:bodyPr>
          <a:lstStyle/>
          <a:p>
            <a:pPr marL="0" indent="0">
              <a:buNone/>
            </a:pPr>
            <a:r>
              <a:rPr lang="en-US" sz="2800" dirty="0"/>
              <a:t>AT THE RISK OF SOUNDING ”FLIP,” HERE IS ONE WAY TO LOOK AT THE DIFFERENCE BETWEEN THE TWO ORGANIZATIONS:</a:t>
            </a:r>
          </a:p>
          <a:p>
            <a:pPr marL="0" indent="0">
              <a:buNone/>
            </a:pPr>
            <a:endParaRPr lang="en-US" sz="2800" dirty="0"/>
          </a:p>
          <a:p>
            <a:pPr marL="0" indent="0">
              <a:buNone/>
            </a:pPr>
            <a:r>
              <a:rPr lang="en-US" sz="2800" dirty="0"/>
              <a:t>THE FBI IS CHARGED WITH BRINGING CRIMINALS TO JUSTICE—LOCKING THEM UP AND PUTTING THEM AWAY.</a:t>
            </a:r>
          </a:p>
          <a:p>
            <a:pPr marL="0" indent="0">
              <a:buNone/>
            </a:pPr>
            <a:endParaRPr lang="en-US" sz="2800" dirty="0"/>
          </a:p>
          <a:p>
            <a:pPr marL="0" indent="0">
              <a:buNone/>
            </a:pPr>
            <a:r>
              <a:rPr lang="en-US" sz="2800" dirty="0"/>
              <a:t>THE CIA IS CHARGED WITH RECRUITING FOREIGN NATIONALS TO EITHER SPY FOR THE U.S. OR PROVIDE THE U.S. WITH INTELLIGENCE PERTAINING TO U.S. NATIONAL SECURITY. MORE OFTEN THAN NOT THESE INDIVIDUALS ARE COMMITING TREASON.</a:t>
            </a:r>
          </a:p>
          <a:p>
            <a:pPr marL="0" indent="0">
              <a:buNone/>
            </a:pPr>
            <a:endParaRPr lang="en-US" sz="3600" dirty="0"/>
          </a:p>
        </p:txBody>
      </p:sp>
    </p:spTree>
    <p:extLst>
      <p:ext uri="{BB962C8B-B14F-4D97-AF65-F5344CB8AC3E}">
        <p14:creationId xmlns:p14="http://schemas.microsoft.com/office/powerpoint/2010/main" val="2331704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DA564-1986-8B45-9A47-EDF813AF6315}"/>
              </a:ext>
            </a:extLst>
          </p:cNvPr>
          <p:cNvSpPr>
            <a:spLocks noGrp="1"/>
          </p:cNvSpPr>
          <p:nvPr>
            <p:ph type="title"/>
          </p:nvPr>
        </p:nvSpPr>
        <p:spPr/>
        <p:txBody>
          <a:bodyPr>
            <a:normAutofit/>
          </a:bodyPr>
          <a:lstStyle/>
          <a:p>
            <a:pPr algn="l"/>
            <a:r>
              <a:rPr lang="en-US" sz="5400" dirty="0"/>
              <a:t>THE WORD “AGENT”</a:t>
            </a:r>
          </a:p>
        </p:txBody>
      </p:sp>
      <p:sp>
        <p:nvSpPr>
          <p:cNvPr id="3" name="Content Placeholder 2">
            <a:extLst>
              <a:ext uri="{FF2B5EF4-FFF2-40B4-BE49-F238E27FC236}">
                <a16:creationId xmlns:a16="http://schemas.microsoft.com/office/drawing/2014/main" id="{F3B66FA4-B797-3B43-8A5E-44D22855CBE3}"/>
              </a:ext>
            </a:extLst>
          </p:cNvPr>
          <p:cNvSpPr>
            <a:spLocks noGrp="1"/>
          </p:cNvSpPr>
          <p:nvPr>
            <p:ph idx="1"/>
          </p:nvPr>
        </p:nvSpPr>
        <p:spPr/>
        <p:txBody>
          <a:bodyPr>
            <a:normAutofit/>
          </a:bodyPr>
          <a:lstStyle/>
          <a:p>
            <a:pPr marL="0" indent="0">
              <a:buNone/>
            </a:pPr>
            <a:r>
              <a:rPr lang="en-US" sz="3600" dirty="0"/>
              <a:t>THE FBI USES THE WORD “AGENT” (SOMETIMES A SPECIAL AGENT) AS A CATEGORY OF OFFICER.</a:t>
            </a:r>
          </a:p>
          <a:p>
            <a:pPr marL="0" indent="0">
              <a:buNone/>
            </a:pPr>
            <a:endParaRPr lang="en-US" sz="4400" dirty="0"/>
          </a:p>
          <a:p>
            <a:pPr marL="0" indent="0">
              <a:buNone/>
            </a:pPr>
            <a:r>
              <a:rPr lang="en-US" sz="3600" dirty="0"/>
              <a:t>THE COUNTERPART TO AN FBI AGENT IS A CIA CASE OFFICER. THE CIA USES THE WORD “AGENT” TO DESCRIBE PEOPLE WHO ARE RECRUITED IN THE FIELD TO SPY</a:t>
            </a:r>
          </a:p>
        </p:txBody>
      </p:sp>
    </p:spTree>
    <p:extLst>
      <p:ext uri="{BB962C8B-B14F-4D97-AF65-F5344CB8AC3E}">
        <p14:creationId xmlns:p14="http://schemas.microsoft.com/office/powerpoint/2010/main" val="109407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45519-B24B-BC4E-9E7F-D95D3AE6273E}"/>
              </a:ext>
            </a:extLst>
          </p:cNvPr>
          <p:cNvSpPr>
            <a:spLocks noGrp="1"/>
          </p:cNvSpPr>
          <p:nvPr>
            <p:ph type="title"/>
          </p:nvPr>
        </p:nvSpPr>
        <p:spPr>
          <a:xfrm>
            <a:off x="948267" y="639315"/>
            <a:ext cx="9770533" cy="1435019"/>
          </a:xfrm>
        </p:spPr>
        <p:txBody>
          <a:bodyPr>
            <a:normAutofit/>
          </a:bodyPr>
          <a:lstStyle/>
          <a:p>
            <a:pPr algn="ctr"/>
            <a:r>
              <a:rPr lang="en-US" dirty="0"/>
              <a:t> MORE ON AGENTS</a:t>
            </a:r>
          </a:p>
        </p:txBody>
      </p:sp>
      <p:sp>
        <p:nvSpPr>
          <p:cNvPr id="3" name="Content Placeholder 2">
            <a:extLst>
              <a:ext uri="{FF2B5EF4-FFF2-40B4-BE49-F238E27FC236}">
                <a16:creationId xmlns:a16="http://schemas.microsoft.com/office/drawing/2014/main" id="{F5A4058D-8ECC-2745-9F86-299CA2DCBA5C}"/>
              </a:ext>
            </a:extLst>
          </p:cNvPr>
          <p:cNvSpPr>
            <a:spLocks noGrp="1"/>
          </p:cNvSpPr>
          <p:nvPr>
            <p:ph idx="1"/>
          </p:nvPr>
        </p:nvSpPr>
        <p:spPr/>
        <p:txBody>
          <a:bodyPr>
            <a:normAutofit fontScale="92500" lnSpcReduction="10000"/>
          </a:bodyPr>
          <a:lstStyle/>
          <a:p>
            <a:pPr marL="0" indent="0">
              <a:buNone/>
            </a:pPr>
            <a:r>
              <a:rPr lang="en-US" sz="4000" dirty="0">
                <a:latin typeface="Calibri" panose="020F0502020204030204" pitchFamily="34" charset="0"/>
                <a:cs typeface="Calibri" panose="020F0502020204030204" pitchFamily="34" charset="0"/>
              </a:rPr>
              <a:t>In the FBI, “agents” are uniquely authorized to arrest and to employ deadly force. </a:t>
            </a:r>
            <a:r>
              <a:rPr lang="en-US" sz="4000" dirty="0" err="1">
                <a:latin typeface="Calibri" panose="020F0502020204030204" pitchFamily="34" charset="0"/>
                <a:cs typeface="Calibri" panose="020F0502020204030204" pitchFamily="34" charset="0"/>
              </a:rPr>
              <a:t>J.Edgar</a:t>
            </a:r>
            <a:r>
              <a:rPr lang="en-US" sz="4000" dirty="0">
                <a:latin typeface="Calibri" panose="020F0502020204030204" pitchFamily="34" charset="0"/>
                <a:cs typeface="Calibri" panose="020F0502020204030204" pitchFamily="34" charset="0"/>
              </a:rPr>
              <a:t> Hoover coined ”Special Agent” because they need special investigative training.</a:t>
            </a:r>
          </a:p>
          <a:p>
            <a:pPr marL="0" indent="0">
              <a:buNone/>
            </a:pPr>
            <a:endParaRPr lang="en-US" sz="4000" dirty="0">
              <a:latin typeface="Calibri" panose="020F0502020204030204" pitchFamily="34" charset="0"/>
              <a:cs typeface="Calibri" panose="020F0502020204030204" pitchFamily="34" charset="0"/>
            </a:endParaRPr>
          </a:p>
          <a:p>
            <a:pPr marL="0" indent="0">
              <a:buNone/>
            </a:pPr>
            <a:r>
              <a:rPr lang="en-US" sz="4000" dirty="0">
                <a:latin typeface="Calibri" panose="020F0502020204030204" pitchFamily="34" charset="0"/>
                <a:cs typeface="Calibri" panose="020F0502020204030204" pitchFamily="34" charset="0"/>
              </a:rPr>
              <a:t>In the CIA, “agent” is a term often used to described the human source who delivers raw intelligence to a case officer.  </a:t>
            </a:r>
          </a:p>
          <a:p>
            <a:pPr marL="0" indent="0">
              <a:buNone/>
            </a:pP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6080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9C8A3-6409-EB43-9B02-03342F18CE5E}"/>
              </a:ext>
            </a:extLst>
          </p:cNvPr>
          <p:cNvSpPr>
            <a:spLocks noGrp="1"/>
          </p:cNvSpPr>
          <p:nvPr>
            <p:ph type="title"/>
          </p:nvPr>
        </p:nvSpPr>
        <p:spPr>
          <a:xfrm>
            <a:off x="1790700" y="510373"/>
            <a:ext cx="8610600" cy="1293028"/>
          </a:xfrm>
        </p:spPr>
        <p:txBody>
          <a:bodyPr/>
          <a:lstStyle/>
          <a:p>
            <a:pPr algn="ctr"/>
            <a:r>
              <a:rPr lang="en-US" dirty="0"/>
              <a:t>SOME OTHER JOB CATEGORIES </a:t>
            </a:r>
          </a:p>
        </p:txBody>
      </p:sp>
      <p:sp>
        <p:nvSpPr>
          <p:cNvPr id="3" name="Content Placeholder 2">
            <a:extLst>
              <a:ext uri="{FF2B5EF4-FFF2-40B4-BE49-F238E27FC236}">
                <a16:creationId xmlns:a16="http://schemas.microsoft.com/office/drawing/2014/main" id="{BC3D3C3C-D217-2648-92B7-C57DA5998B95}"/>
              </a:ext>
            </a:extLst>
          </p:cNvPr>
          <p:cNvSpPr>
            <a:spLocks noGrp="1"/>
          </p:cNvSpPr>
          <p:nvPr>
            <p:ph idx="1"/>
          </p:nvPr>
        </p:nvSpPr>
        <p:spPr/>
        <p:txBody>
          <a:bodyPr>
            <a:normAutofit/>
          </a:bodyPr>
          <a:lstStyle/>
          <a:p>
            <a:pPr marL="0" indent="0">
              <a:buNone/>
            </a:pPr>
            <a:r>
              <a:rPr lang="en-US" sz="3600" dirty="0">
                <a:latin typeface="Calibri" panose="020F0502020204030204" pitchFamily="34" charset="0"/>
                <a:cs typeface="Calibri" panose="020F0502020204030204" pitchFamily="34" charset="0"/>
              </a:rPr>
              <a:t>INTELLIGENCE ANALYST  (Jack Ryan—Tom Clancy)</a:t>
            </a:r>
          </a:p>
          <a:p>
            <a:pPr marL="0" indent="0">
              <a:buNone/>
            </a:pPr>
            <a:r>
              <a:rPr lang="en-US" sz="3600" dirty="0">
                <a:latin typeface="Calibri" panose="020F0502020204030204" pitchFamily="34" charset="0"/>
                <a:cs typeface="Calibri" panose="020F0502020204030204" pitchFamily="34" charset="0"/>
              </a:rPr>
              <a:t>PHOTO INTERPRETER</a:t>
            </a:r>
          </a:p>
          <a:p>
            <a:pPr marL="0" indent="0">
              <a:buNone/>
            </a:pPr>
            <a:r>
              <a:rPr lang="en-US" sz="3600" dirty="0">
                <a:latin typeface="Calibri" panose="020F0502020204030204" pitchFamily="34" charset="0"/>
                <a:cs typeface="Calibri" panose="020F0502020204030204" pitchFamily="34" charset="0"/>
              </a:rPr>
              <a:t>TRANSLATOR</a:t>
            </a:r>
          </a:p>
          <a:p>
            <a:pPr marL="0" indent="0">
              <a:buNone/>
            </a:pPr>
            <a:r>
              <a:rPr lang="en-US" sz="3600" dirty="0">
                <a:latin typeface="Calibri" panose="020F0502020204030204" pitchFamily="34" charset="0"/>
                <a:cs typeface="Calibri" panose="020F0502020204030204" pitchFamily="34" charset="0"/>
              </a:rPr>
              <a:t>BIOGRAPHIC ANALYST</a:t>
            </a:r>
          </a:p>
          <a:p>
            <a:pPr marL="0" indent="0">
              <a:buNone/>
            </a:pPr>
            <a:r>
              <a:rPr lang="en-US" sz="3600" dirty="0">
                <a:latin typeface="Calibri" panose="020F0502020204030204" pitchFamily="34" charset="0"/>
                <a:cs typeface="Calibri" panose="020F0502020204030204" pitchFamily="34" charset="0"/>
              </a:rPr>
              <a:t>REPORTS OFFICER</a:t>
            </a:r>
          </a:p>
          <a:p>
            <a:pPr marL="0" indent="0">
              <a:buNone/>
            </a:pPr>
            <a:r>
              <a:rPr lang="en-US" sz="3600" dirty="0">
                <a:latin typeface="Calibri" panose="020F0502020204030204" pitchFamily="34" charset="0"/>
                <a:cs typeface="Calibri" panose="020F0502020204030204" pitchFamily="34" charset="0"/>
              </a:rPr>
              <a:t>SPECIAL OPERATIONS/PARA-MILITARY</a:t>
            </a:r>
          </a:p>
          <a:p>
            <a:pPr marL="0" indent="0">
              <a:buNone/>
            </a:pP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46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122C1-8B52-984A-95A5-1AC2E9C3A9DF}"/>
              </a:ext>
            </a:extLst>
          </p:cNvPr>
          <p:cNvSpPr>
            <a:spLocks noGrp="1"/>
          </p:cNvSpPr>
          <p:nvPr>
            <p:ph type="title"/>
          </p:nvPr>
        </p:nvSpPr>
        <p:spPr>
          <a:xfrm>
            <a:off x="1981200" y="639315"/>
            <a:ext cx="8610600" cy="1293028"/>
          </a:xfrm>
        </p:spPr>
        <p:txBody>
          <a:bodyPr>
            <a:normAutofit/>
          </a:bodyPr>
          <a:lstStyle/>
          <a:p>
            <a:pPr algn="ctr"/>
            <a:r>
              <a:rPr lang="en-US" sz="5400" dirty="0"/>
              <a:t>THE FBI IS UNIQUE   </a:t>
            </a:r>
          </a:p>
        </p:txBody>
      </p:sp>
      <p:sp>
        <p:nvSpPr>
          <p:cNvPr id="3" name="Content Placeholder 2">
            <a:extLst>
              <a:ext uri="{FF2B5EF4-FFF2-40B4-BE49-F238E27FC236}">
                <a16:creationId xmlns:a16="http://schemas.microsoft.com/office/drawing/2014/main" id="{7FB8E75B-0E89-BE47-92A6-0EA489BA574B}"/>
              </a:ext>
            </a:extLst>
          </p:cNvPr>
          <p:cNvSpPr>
            <a:spLocks noGrp="1"/>
          </p:cNvSpPr>
          <p:nvPr>
            <p:ph idx="1"/>
          </p:nvPr>
        </p:nvSpPr>
        <p:spPr/>
        <p:txBody>
          <a:bodyPr>
            <a:normAutofit/>
          </a:bodyPr>
          <a:lstStyle/>
          <a:p>
            <a:pPr marL="0" indent="0">
              <a:buNone/>
            </a:pPr>
            <a:r>
              <a:rPr lang="en-US" sz="3600" dirty="0"/>
              <a:t>THE FBI IS THE ONLY MEMBER OF THE I.C. CLOSELY TIED TO OUR LEGAL SYSTEM AND LAW ENFORCEMENT.  </a:t>
            </a:r>
          </a:p>
          <a:p>
            <a:pPr marL="0" indent="0">
              <a:buNone/>
            </a:pPr>
            <a:endParaRPr lang="en-US" sz="3600" dirty="0"/>
          </a:p>
          <a:p>
            <a:pPr marL="0" indent="0">
              <a:buNone/>
            </a:pPr>
            <a:r>
              <a:rPr lang="en-US" sz="3600" dirty="0"/>
              <a:t>THE FBI, THEN, IS UNIQUE IN THE I.C. BECAUSE IT HAS TWO FUNCTIONS—INTELLIGENCE COLLECTION AND LAW ENFORCEMENT </a:t>
            </a:r>
          </a:p>
        </p:txBody>
      </p:sp>
    </p:spTree>
    <p:extLst>
      <p:ext uri="{BB962C8B-B14F-4D97-AF65-F5344CB8AC3E}">
        <p14:creationId xmlns:p14="http://schemas.microsoft.com/office/powerpoint/2010/main" val="62136627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242</TotalTime>
  <Words>1013</Words>
  <Application>Microsoft Macintosh PowerPoint</Application>
  <PresentationFormat>Widescreen</PresentationFormat>
  <Paragraphs>108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Century Gothic</vt:lpstr>
      <vt:lpstr>Vapor Trail</vt:lpstr>
      <vt:lpstr>SPY STORIES AND NOVELS</vt:lpstr>
      <vt:lpstr>HAMPTON ROADS WRITERS CONFERENCE</vt:lpstr>
      <vt:lpstr>MEMBERS OF THE U.S. INTELLIGENCE COMMUNITY</vt:lpstr>
      <vt:lpstr>THE CIA AND THE FBI</vt:lpstr>
      <vt:lpstr>THE DIFFERENCE BETWEEN THE CIA AND THE FBI</vt:lpstr>
      <vt:lpstr>THE WORD “AGENT”</vt:lpstr>
      <vt:lpstr> MORE ON AGENTS</vt:lpstr>
      <vt:lpstr>SOME OTHER JOB CATEGORIES </vt:lpstr>
      <vt:lpstr>THE FBI IS UNIQUE   </vt:lpstr>
      <vt:lpstr>COMMON MISTAKES</vt:lpstr>
      <vt:lpstr>Use words and terms correctly</vt:lpstr>
      <vt:lpstr>MANY SPY STORIES INVOLVE TERRORISTS </vt:lpstr>
      <vt:lpstr>YOUR SPY NOVEL</vt:lpstr>
      <vt:lpstr>COVERT ACTION</vt:lpstr>
      <vt:lpstr>More on COVERT ACTION  </vt:lpstr>
      <vt:lpstr>Good resources (HANDOUT #4)</vt:lpstr>
      <vt:lpstr>QUOTES ABOUT INTELLIGENCE</vt:lpstr>
      <vt:lpstr>quotes</vt:lpstr>
      <vt:lpstr>QUOTES</vt:lpstr>
      <vt:lpstr>PowerPoint Presentation</vt:lpstr>
      <vt:lpstr>HAMPTON ROADS WRITERS  CONFERENCE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SPY STORIES AND NOVELS</dc:title>
  <dc:creator>David Cariens</dc:creator>
  <cp:lastModifiedBy>David Cariens</cp:lastModifiedBy>
  <cp:revision>12</cp:revision>
  <dcterms:created xsi:type="dcterms:W3CDTF">2021-08-22T16:13:13Z</dcterms:created>
  <dcterms:modified xsi:type="dcterms:W3CDTF">2021-08-30T13:23:30Z</dcterms:modified>
</cp:coreProperties>
</file>