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9" r:id="rId3"/>
    <p:sldId id="291" r:id="rId4"/>
    <p:sldId id="288" r:id="rId5"/>
    <p:sldId id="290" r:id="rId6"/>
    <p:sldId id="292" r:id="rId7"/>
    <p:sldId id="276" r:id="rId8"/>
    <p:sldId id="257" r:id="rId9"/>
    <p:sldId id="258" r:id="rId10"/>
    <p:sldId id="266" r:id="rId11"/>
    <p:sldId id="271" r:id="rId12"/>
    <p:sldId id="263" r:id="rId13"/>
    <p:sldId id="283" r:id="rId14"/>
    <p:sldId id="285" r:id="rId15"/>
    <p:sldId id="261" r:id="rId16"/>
    <p:sldId id="264" r:id="rId17"/>
    <p:sldId id="265" r:id="rId18"/>
    <p:sldId id="267" r:id="rId19"/>
    <p:sldId id="268" r:id="rId20"/>
    <p:sldId id="269" r:id="rId21"/>
    <p:sldId id="259" r:id="rId22"/>
    <p:sldId id="298" r:id="rId23"/>
    <p:sldId id="293" r:id="rId24"/>
    <p:sldId id="277" r:id="rId25"/>
    <p:sldId id="278" r:id="rId26"/>
    <p:sldId id="279" r:id="rId27"/>
    <p:sldId id="286" r:id="rId28"/>
    <p:sldId id="280" r:id="rId29"/>
    <p:sldId id="299" r:id="rId30"/>
    <p:sldId id="300" r:id="rId31"/>
    <p:sldId id="301" r:id="rId32"/>
    <p:sldId id="302" r:id="rId33"/>
    <p:sldId id="304" r:id="rId34"/>
    <p:sldId id="294" r:id="rId35"/>
    <p:sldId id="295" r:id="rId36"/>
    <p:sldId id="296" r:id="rId37"/>
    <p:sldId id="297" r:id="rId38"/>
    <p:sldId id="273" r:id="rId39"/>
    <p:sldId id="287" r:id="rId40"/>
    <p:sldId id="274" r:id="rId41"/>
    <p:sldId id="275"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213"/>
    <p:restoredTop sz="95878"/>
  </p:normalViewPr>
  <p:slideViewPr>
    <p:cSldViewPr snapToGrid="0" snapToObjects="1">
      <p:cViewPr varScale="1">
        <p:scale>
          <a:sx n="104" d="100"/>
          <a:sy n="104" d="100"/>
        </p:scale>
        <p:origin x="232" y="4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12/4/22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12/4/22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12/4/22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12/4/22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12/4/22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12/4/22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12/4/22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12/4/22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12/4/22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dcariens@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07C5C-5478-02DA-4B49-15D174FDC8F2}"/>
              </a:ext>
            </a:extLst>
          </p:cNvPr>
          <p:cNvSpPr>
            <a:spLocks noGrp="1"/>
          </p:cNvSpPr>
          <p:nvPr>
            <p:ph type="ctrTitle"/>
          </p:nvPr>
        </p:nvSpPr>
        <p:spPr>
          <a:xfrm>
            <a:off x="1915385" y="230678"/>
            <a:ext cx="8361229" cy="2098226"/>
          </a:xfrm>
        </p:spPr>
        <p:txBody>
          <a:bodyPr/>
          <a:lstStyle/>
          <a:p>
            <a:r>
              <a:rPr lang="en-US" b="1" dirty="0"/>
              <a:t>MASS SHOOTINGS</a:t>
            </a:r>
          </a:p>
        </p:txBody>
      </p:sp>
      <p:sp>
        <p:nvSpPr>
          <p:cNvPr id="3" name="Subtitle 2">
            <a:extLst>
              <a:ext uri="{FF2B5EF4-FFF2-40B4-BE49-F238E27FC236}">
                <a16:creationId xmlns:a16="http://schemas.microsoft.com/office/drawing/2014/main" id="{C35CC31D-1341-43F9-DDE0-5AE7D8A661AB}"/>
              </a:ext>
            </a:extLst>
          </p:cNvPr>
          <p:cNvSpPr>
            <a:spLocks noGrp="1"/>
          </p:cNvSpPr>
          <p:nvPr>
            <p:ph type="subTitle" idx="1"/>
          </p:nvPr>
        </p:nvSpPr>
        <p:spPr>
          <a:xfrm>
            <a:off x="1915385" y="2328905"/>
            <a:ext cx="8822284" cy="3875952"/>
          </a:xfrm>
        </p:spPr>
        <p:txBody>
          <a:bodyPr>
            <a:normAutofit/>
          </a:bodyPr>
          <a:lstStyle/>
          <a:p>
            <a:r>
              <a:rPr lang="en-US" sz="6000" b="1" dirty="0"/>
              <a:t>NO EXCUSE FOR SILENCE</a:t>
            </a:r>
          </a:p>
          <a:p>
            <a:endParaRPr lang="en-US" sz="1400" dirty="0"/>
          </a:p>
          <a:p>
            <a:r>
              <a:rPr lang="en-US" sz="2800" dirty="0"/>
              <a:t>        SENIOR CENTER—CHARLOTTESVILLE, VIRGINIA </a:t>
            </a:r>
          </a:p>
          <a:p>
            <a:r>
              <a:rPr lang="en-US" sz="1800" dirty="0"/>
              <a:t>DECEMBER 5, 2022</a:t>
            </a:r>
          </a:p>
          <a:p>
            <a:r>
              <a:rPr lang="en-US" sz="2400" dirty="0"/>
              <a:t>David Cariens</a:t>
            </a:r>
          </a:p>
          <a:p>
            <a:r>
              <a:rPr lang="en-US" sz="2400" dirty="0">
                <a:hlinkClick r:id="rId2"/>
              </a:rPr>
              <a:t>dcariens@gmail.com</a:t>
            </a:r>
            <a:endParaRPr lang="en-US" sz="2400" dirty="0"/>
          </a:p>
          <a:p>
            <a:r>
              <a:rPr lang="en-US" sz="2400" dirty="0" err="1"/>
              <a:t>www.davecariens.com</a:t>
            </a:r>
            <a:endParaRPr lang="en-US" sz="2400" dirty="0"/>
          </a:p>
        </p:txBody>
      </p:sp>
    </p:spTree>
    <p:extLst>
      <p:ext uri="{BB962C8B-B14F-4D97-AF65-F5344CB8AC3E}">
        <p14:creationId xmlns:p14="http://schemas.microsoft.com/office/powerpoint/2010/main" val="3030792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E73E7-D2ED-E23F-EE03-3781F4DD11FB}"/>
              </a:ext>
            </a:extLst>
          </p:cNvPr>
          <p:cNvSpPr>
            <a:spLocks noGrp="1"/>
          </p:cNvSpPr>
          <p:nvPr>
            <p:ph type="title"/>
          </p:nvPr>
        </p:nvSpPr>
        <p:spPr>
          <a:xfrm>
            <a:off x="1439839" y="958755"/>
            <a:ext cx="9601200" cy="1485900"/>
          </a:xfrm>
        </p:spPr>
        <p:txBody>
          <a:bodyPr>
            <a:normAutofit/>
          </a:bodyPr>
          <a:lstStyle/>
          <a:p>
            <a:pPr algn="ctr"/>
            <a:r>
              <a:rPr lang="en-US" sz="6000" b="1" dirty="0"/>
              <a:t>A MALE--DOMINATED CRISIS</a:t>
            </a:r>
          </a:p>
        </p:txBody>
      </p:sp>
      <p:sp>
        <p:nvSpPr>
          <p:cNvPr id="3" name="Content Placeholder 2">
            <a:extLst>
              <a:ext uri="{FF2B5EF4-FFF2-40B4-BE49-F238E27FC236}">
                <a16:creationId xmlns:a16="http://schemas.microsoft.com/office/drawing/2014/main" id="{C48DEF6C-7275-B489-1C9E-8962509037B6}"/>
              </a:ext>
            </a:extLst>
          </p:cNvPr>
          <p:cNvSpPr>
            <a:spLocks noGrp="1"/>
          </p:cNvSpPr>
          <p:nvPr>
            <p:ph idx="1"/>
          </p:nvPr>
        </p:nvSpPr>
        <p:spPr>
          <a:xfrm>
            <a:off x="1295399" y="2317845"/>
            <a:ext cx="9745639" cy="4233080"/>
          </a:xfrm>
        </p:spPr>
        <p:txBody>
          <a:bodyPr>
            <a:normAutofit/>
          </a:bodyPr>
          <a:lstStyle/>
          <a:p>
            <a:pPr marL="0" indent="0" algn="ctr">
              <a:buNone/>
            </a:pPr>
            <a:r>
              <a:rPr lang="en-US" sz="4800" dirty="0"/>
              <a:t>MASS SHOOTINGS 1982-2022</a:t>
            </a:r>
          </a:p>
          <a:p>
            <a:pPr marL="0" indent="0" algn="ctr">
              <a:buNone/>
            </a:pPr>
            <a:r>
              <a:rPr lang="en-US" sz="4000" dirty="0"/>
              <a:t>MALE SHOOTERS			127</a:t>
            </a:r>
          </a:p>
          <a:p>
            <a:pPr marL="0" indent="0">
              <a:buNone/>
            </a:pPr>
            <a:r>
              <a:rPr lang="en-US" sz="4000" dirty="0"/>
              <a:t>         FEMALE SHOOTERS			     3</a:t>
            </a:r>
          </a:p>
          <a:p>
            <a:pPr marL="0" indent="0">
              <a:buNone/>
            </a:pPr>
            <a:r>
              <a:rPr lang="en-US" sz="4000" dirty="0"/>
              <a:t>         MALE &amp; FEMALE SHOOTERS      2</a:t>
            </a:r>
          </a:p>
          <a:p>
            <a:pPr marL="0" indent="0">
              <a:buNone/>
            </a:pPr>
            <a:endParaRPr lang="en-US" sz="2800" dirty="0"/>
          </a:p>
          <a:p>
            <a:pPr marL="0" indent="0">
              <a:buNone/>
            </a:pPr>
            <a:r>
              <a:rPr lang="en-US" sz="2800" dirty="0"/>
              <a:t>Source: Statista</a:t>
            </a:r>
          </a:p>
        </p:txBody>
      </p:sp>
    </p:spTree>
    <p:extLst>
      <p:ext uri="{BB962C8B-B14F-4D97-AF65-F5344CB8AC3E}">
        <p14:creationId xmlns:p14="http://schemas.microsoft.com/office/powerpoint/2010/main" val="1294371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516E0-C45D-2C34-3DEB-E9ACF4375F97}"/>
              </a:ext>
            </a:extLst>
          </p:cNvPr>
          <p:cNvSpPr>
            <a:spLocks noGrp="1"/>
          </p:cNvSpPr>
          <p:nvPr>
            <p:ph type="title"/>
          </p:nvPr>
        </p:nvSpPr>
        <p:spPr/>
        <p:txBody>
          <a:bodyPr>
            <a:normAutofit/>
          </a:bodyPr>
          <a:lstStyle/>
          <a:p>
            <a:pPr algn="ctr"/>
            <a:r>
              <a:rPr lang="en-US" sz="6000" b="1" dirty="0"/>
              <a:t>PATTERNS</a:t>
            </a:r>
          </a:p>
        </p:txBody>
      </p:sp>
      <p:sp>
        <p:nvSpPr>
          <p:cNvPr id="3" name="Content Placeholder 2">
            <a:extLst>
              <a:ext uri="{FF2B5EF4-FFF2-40B4-BE49-F238E27FC236}">
                <a16:creationId xmlns:a16="http://schemas.microsoft.com/office/drawing/2014/main" id="{BD659B50-3466-3996-F52F-37E8F0BEBD77}"/>
              </a:ext>
            </a:extLst>
          </p:cNvPr>
          <p:cNvSpPr>
            <a:spLocks noGrp="1"/>
          </p:cNvSpPr>
          <p:nvPr>
            <p:ph idx="1"/>
          </p:nvPr>
        </p:nvSpPr>
        <p:spPr/>
        <p:txBody>
          <a:bodyPr>
            <a:normAutofit fontScale="85000" lnSpcReduction="10000"/>
          </a:bodyPr>
          <a:lstStyle/>
          <a:p>
            <a:pPr marL="914400" indent="-914400">
              <a:buAutoNum type="arabicPeriod"/>
            </a:pPr>
            <a:r>
              <a:rPr lang="en-US" sz="4800" dirty="0">
                <a:latin typeface="Helvetica" pitchFamily="2" charset="0"/>
              </a:rPr>
              <a:t>PROBLEMS WITH WOMEN</a:t>
            </a:r>
          </a:p>
          <a:p>
            <a:pPr marL="914400" indent="-914400">
              <a:buAutoNum type="arabicPeriod"/>
            </a:pPr>
            <a:r>
              <a:rPr lang="en-US" sz="4800" dirty="0">
                <a:latin typeface="Helvetica" pitchFamily="2" charset="0"/>
              </a:rPr>
              <a:t>INCELS—ONLINE SUBCULTURE</a:t>
            </a:r>
          </a:p>
          <a:p>
            <a:pPr marL="914400" indent="-914400">
              <a:buAutoNum type="arabicPeriod"/>
            </a:pPr>
            <a:r>
              <a:rPr lang="en-US" sz="4800" dirty="0">
                <a:latin typeface="Helvetica" pitchFamily="2" charset="0"/>
              </a:rPr>
              <a:t>LONERS</a:t>
            </a:r>
          </a:p>
          <a:p>
            <a:pPr marL="914400" indent="-914400">
              <a:buAutoNum type="arabicPeriod"/>
            </a:pPr>
            <a:r>
              <a:rPr lang="en-US" sz="4800" dirty="0">
                <a:latin typeface="Helvetica" pitchFamily="2" charset="0"/>
              </a:rPr>
              <a:t>FASCINATION WITH VIOLENCE</a:t>
            </a:r>
          </a:p>
          <a:p>
            <a:pPr marL="914400" indent="-914400">
              <a:buAutoNum type="arabicPeriod"/>
            </a:pPr>
            <a:r>
              <a:rPr lang="en-US" sz="4800" dirty="0">
                <a:latin typeface="Helvetica" pitchFamily="2" charset="0"/>
              </a:rPr>
              <a:t>PATTERN OF THREATS</a:t>
            </a:r>
          </a:p>
        </p:txBody>
      </p:sp>
    </p:spTree>
    <p:extLst>
      <p:ext uri="{BB962C8B-B14F-4D97-AF65-F5344CB8AC3E}">
        <p14:creationId xmlns:p14="http://schemas.microsoft.com/office/powerpoint/2010/main" val="556265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30528-8369-28FB-DB78-EEB86E4BC624}"/>
              </a:ext>
            </a:extLst>
          </p:cNvPr>
          <p:cNvSpPr>
            <a:spLocks noGrp="1"/>
          </p:cNvSpPr>
          <p:nvPr>
            <p:ph type="title"/>
          </p:nvPr>
        </p:nvSpPr>
        <p:spPr/>
        <p:txBody>
          <a:bodyPr/>
          <a:lstStyle/>
          <a:p>
            <a:br>
              <a:rPr lang="en-US" dirty="0"/>
            </a:br>
            <a:endParaRPr lang="en-US" dirty="0"/>
          </a:p>
        </p:txBody>
      </p:sp>
      <p:sp>
        <p:nvSpPr>
          <p:cNvPr id="3" name="Content Placeholder 2">
            <a:extLst>
              <a:ext uri="{FF2B5EF4-FFF2-40B4-BE49-F238E27FC236}">
                <a16:creationId xmlns:a16="http://schemas.microsoft.com/office/drawing/2014/main" id="{9AE51EB0-0978-57BE-E932-3BF2B1C1EECE}"/>
              </a:ext>
            </a:extLst>
          </p:cNvPr>
          <p:cNvSpPr>
            <a:spLocks noGrp="1"/>
          </p:cNvSpPr>
          <p:nvPr>
            <p:ph idx="1"/>
          </p:nvPr>
        </p:nvSpPr>
        <p:spPr>
          <a:xfrm>
            <a:off x="1371600" y="1768385"/>
            <a:ext cx="9601200" cy="3581400"/>
          </a:xfrm>
        </p:spPr>
        <p:txBody>
          <a:bodyPr>
            <a:normAutofit/>
          </a:bodyPr>
          <a:lstStyle/>
          <a:p>
            <a:pPr marL="0" indent="0" algn="ctr">
              <a:buNone/>
            </a:pPr>
            <a:r>
              <a:rPr lang="en-US" sz="6000" dirty="0"/>
              <a:t>MANY SHOOTINGS NO LONGER MAKE THE EVENING NEWS CRAWL</a:t>
            </a:r>
          </a:p>
        </p:txBody>
      </p:sp>
    </p:spTree>
    <p:extLst>
      <p:ext uri="{BB962C8B-B14F-4D97-AF65-F5344CB8AC3E}">
        <p14:creationId xmlns:p14="http://schemas.microsoft.com/office/powerpoint/2010/main" val="407469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0C9D3-C8B1-B78F-B261-123E564E58F2}"/>
              </a:ext>
            </a:extLst>
          </p:cNvPr>
          <p:cNvSpPr>
            <a:spLocks noGrp="1"/>
          </p:cNvSpPr>
          <p:nvPr>
            <p:ph type="title"/>
          </p:nvPr>
        </p:nvSpPr>
        <p:spPr>
          <a:xfrm>
            <a:off x="1600200" y="438665"/>
            <a:ext cx="9601200" cy="2016884"/>
          </a:xfrm>
        </p:spPr>
        <p:txBody>
          <a:bodyPr>
            <a:normAutofit/>
          </a:bodyPr>
          <a:lstStyle/>
          <a:p>
            <a:pPr algn="ctr"/>
            <a:r>
              <a:rPr lang="en-US" sz="4000" b="1" dirty="0"/>
              <a:t>MASS MURDERS AND LITTLE OR NOTHING CHANGES</a:t>
            </a:r>
          </a:p>
        </p:txBody>
      </p:sp>
      <p:sp>
        <p:nvSpPr>
          <p:cNvPr id="3" name="Content Placeholder 2">
            <a:extLst>
              <a:ext uri="{FF2B5EF4-FFF2-40B4-BE49-F238E27FC236}">
                <a16:creationId xmlns:a16="http://schemas.microsoft.com/office/drawing/2014/main" id="{DF80FCD4-8CEE-CE31-F974-D3259B136364}"/>
              </a:ext>
            </a:extLst>
          </p:cNvPr>
          <p:cNvSpPr>
            <a:spLocks noGrp="1"/>
          </p:cNvSpPr>
          <p:nvPr>
            <p:ph idx="1"/>
          </p:nvPr>
        </p:nvSpPr>
        <p:spPr>
          <a:xfrm>
            <a:off x="1371600" y="1740877"/>
            <a:ext cx="9636369" cy="4171989"/>
          </a:xfrm>
        </p:spPr>
        <p:txBody>
          <a:bodyPr>
            <a:noAutofit/>
          </a:bodyPr>
          <a:lstStyle/>
          <a:p>
            <a:pPr marL="514350" indent="-514350">
              <a:buAutoNum type="arabicPeriod"/>
            </a:pPr>
            <a:r>
              <a:rPr lang="en-US" sz="1600" b="1" u="sng" dirty="0"/>
              <a:t>APPALACHIAN SCHOOL OF LAW: 3 KILLED, 3 WOUNDED</a:t>
            </a:r>
          </a:p>
          <a:p>
            <a:pPr marL="514350" indent="-514350">
              <a:buAutoNum type="arabicPeriod"/>
            </a:pPr>
            <a:r>
              <a:rPr lang="en-US" sz="1600" b="1" u="sng" dirty="0"/>
              <a:t>VIRGINIA TECH: 32 KILLED, 17 WOUNDED</a:t>
            </a:r>
          </a:p>
          <a:p>
            <a:pPr marL="514350" indent="-514350">
              <a:buAutoNum type="arabicPeriod"/>
            </a:pPr>
            <a:r>
              <a:rPr lang="en-US" sz="1600" dirty="0"/>
              <a:t>SANDY HOOK: 26 PEOPLE KILLED</a:t>
            </a:r>
          </a:p>
          <a:p>
            <a:pPr marL="514350" indent="-514350">
              <a:buAutoNum type="arabicPeriod"/>
            </a:pPr>
            <a:r>
              <a:rPr lang="en-US" sz="1600" dirty="0"/>
              <a:t>AFRICAN-AMERICAN CHURCH CHARLESTON: 9 KILLED</a:t>
            </a:r>
          </a:p>
          <a:p>
            <a:pPr marL="514350" indent="-514350">
              <a:buAutoNum type="arabicPeriod"/>
            </a:pPr>
            <a:r>
              <a:rPr lang="en-US" sz="1600" dirty="0"/>
              <a:t>ORLANDO NIGHTCLUB: 46 KILLED, 59 WOUNDED</a:t>
            </a:r>
          </a:p>
          <a:p>
            <a:pPr marL="514350" indent="-514350">
              <a:buAutoNum type="arabicPeriod"/>
            </a:pPr>
            <a:r>
              <a:rPr lang="en-US" sz="1600" dirty="0"/>
              <a:t>PARKLAND HIGH SCHOOL: 17 KILLED, 17 WOUNDED</a:t>
            </a:r>
          </a:p>
          <a:p>
            <a:pPr marL="514350" indent="-514350">
              <a:buAutoNum type="arabicPeriod"/>
            </a:pPr>
            <a:r>
              <a:rPr lang="en-US" sz="1600" dirty="0"/>
              <a:t>PITTSBURGH TREE OF LIFE SYNAGOGUE:  11 KILLED, 6 WOUNDED</a:t>
            </a:r>
          </a:p>
          <a:p>
            <a:pPr marL="514350" indent="-514350">
              <a:buAutoNum type="arabicPeriod"/>
            </a:pPr>
            <a:r>
              <a:rPr lang="en-US" sz="1600" dirty="0"/>
              <a:t>LAS VEGAS CONCERT: 60 KILLED, 411 WOUNDED</a:t>
            </a:r>
          </a:p>
          <a:p>
            <a:pPr marL="514350" indent="-514350">
              <a:buAutoNum type="arabicPeriod"/>
            </a:pPr>
            <a:r>
              <a:rPr lang="en-US" sz="1600" b="1" u="sng" dirty="0"/>
              <a:t>VIRGINIA BEACH MUNICIPAL BUILDING: 12 KILLED, 4 WOUNDED</a:t>
            </a:r>
          </a:p>
          <a:p>
            <a:pPr marL="514350" indent="-514350">
              <a:buAutoNum type="arabicPeriod"/>
            </a:pPr>
            <a:r>
              <a:rPr lang="en-US" sz="1600" dirty="0"/>
              <a:t>UVALDE ELEMENTARY SCHOOL: 21 KILLED, 18 WOUNDE</a:t>
            </a:r>
          </a:p>
          <a:p>
            <a:pPr marL="514350" indent="-514350">
              <a:buAutoNum type="arabicPeriod"/>
            </a:pPr>
            <a:r>
              <a:rPr lang="en-US" sz="1600" b="1" u="sng" dirty="0"/>
              <a:t>UNIVERSITY OF VIRGINIA: 3 KILLED, 2 WOUNDED</a:t>
            </a:r>
          </a:p>
          <a:p>
            <a:pPr marL="514350" indent="-514350">
              <a:buAutoNum type="arabicPeriod"/>
            </a:pPr>
            <a:r>
              <a:rPr lang="en-US" sz="1600" b="1" u="sng" dirty="0"/>
              <a:t>CHESAPEAKE, VIRGINIA </a:t>
            </a:r>
            <a:r>
              <a:rPr lang="en-US" sz="1600" b="1" u="sng"/>
              <a:t>WALMART: </a:t>
            </a:r>
            <a:r>
              <a:rPr lang="en-US" sz="1600" b="1" u="sng" dirty="0"/>
              <a:t>7 KILLED, 3 WOUNDED</a:t>
            </a:r>
          </a:p>
        </p:txBody>
      </p:sp>
      <p:sp>
        <p:nvSpPr>
          <p:cNvPr id="4" name="Title 1">
            <a:extLst>
              <a:ext uri="{FF2B5EF4-FFF2-40B4-BE49-F238E27FC236}">
                <a16:creationId xmlns:a16="http://schemas.microsoft.com/office/drawing/2014/main" id="{A752336C-96F2-05AB-0A23-169F75CC30E5}"/>
              </a:ext>
            </a:extLst>
          </p:cNvPr>
          <p:cNvSpPr txBox="1">
            <a:spLocks/>
          </p:cNvSpPr>
          <p:nvPr/>
        </p:nvSpPr>
        <p:spPr>
          <a:xfrm>
            <a:off x="1371600" y="438665"/>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endParaRPr lang="en-US" sz="4000" b="1" dirty="0"/>
          </a:p>
        </p:txBody>
      </p:sp>
    </p:spTree>
    <p:extLst>
      <p:ext uri="{BB962C8B-B14F-4D97-AF65-F5344CB8AC3E}">
        <p14:creationId xmlns:p14="http://schemas.microsoft.com/office/powerpoint/2010/main" val="185126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9A688-0BA1-7CB5-3E89-158DE23B175A}"/>
              </a:ext>
            </a:extLst>
          </p:cNvPr>
          <p:cNvSpPr>
            <a:spLocks noGrp="1"/>
          </p:cNvSpPr>
          <p:nvPr>
            <p:ph type="title"/>
          </p:nvPr>
        </p:nvSpPr>
        <p:spPr>
          <a:xfrm>
            <a:off x="1371600" y="663879"/>
            <a:ext cx="9601200" cy="969201"/>
          </a:xfrm>
        </p:spPr>
        <p:txBody>
          <a:bodyPr/>
          <a:lstStyle/>
          <a:p>
            <a:pPr algn="ctr"/>
            <a:r>
              <a:rPr lang="en-US" b="1" dirty="0"/>
              <a:t>ONE SMALL STEP</a:t>
            </a:r>
          </a:p>
        </p:txBody>
      </p:sp>
      <p:sp>
        <p:nvSpPr>
          <p:cNvPr id="3" name="Content Placeholder 2">
            <a:extLst>
              <a:ext uri="{FF2B5EF4-FFF2-40B4-BE49-F238E27FC236}">
                <a16:creationId xmlns:a16="http://schemas.microsoft.com/office/drawing/2014/main" id="{7313319C-3A0B-F5DD-9F88-57E88EB3243F}"/>
              </a:ext>
            </a:extLst>
          </p:cNvPr>
          <p:cNvSpPr>
            <a:spLocks noGrp="1"/>
          </p:cNvSpPr>
          <p:nvPr>
            <p:ph idx="1"/>
          </p:nvPr>
        </p:nvSpPr>
        <p:spPr>
          <a:xfrm>
            <a:off x="1371600" y="1633080"/>
            <a:ext cx="9601200" cy="4943084"/>
          </a:xfrm>
        </p:spPr>
        <p:txBody>
          <a:bodyPr>
            <a:normAutofit lnSpcReduction="10000"/>
          </a:bodyPr>
          <a:lstStyle/>
          <a:p>
            <a:pPr marL="0" indent="0">
              <a:buNone/>
            </a:pPr>
            <a:r>
              <a:rPr lang="en-US" sz="2800" dirty="0">
                <a:latin typeface="Helvetica" pitchFamily="2" charset="0"/>
              </a:rPr>
              <a:t>FOLLOWING UVALDE, CONGRESS TOOK ONE SMALL STEP:</a:t>
            </a:r>
            <a:endParaRPr lang="en-US" dirty="0">
              <a:latin typeface="Helvetica" pitchFamily="2" charset="0"/>
            </a:endParaRPr>
          </a:p>
          <a:p>
            <a:pPr marL="457200" indent="-457200">
              <a:buAutoNum type="arabicPeriod"/>
            </a:pPr>
            <a:r>
              <a:rPr lang="en-US" dirty="0">
                <a:latin typeface="Helvetica" pitchFamily="2" charset="0"/>
              </a:rPr>
              <a:t>ENHANCED BACKGROUND CHECKS FOR GUN BUYERS UNDER 21, REQUIRING AUTHORITIES HAVE TIME TO EXAMINE JUVENILE RECORDS FOR FIRST-TIME BUYERS.</a:t>
            </a:r>
          </a:p>
          <a:p>
            <a:pPr marL="457200" indent="-457200">
              <a:buAutoNum type="arabicPeriod"/>
            </a:pPr>
            <a:r>
              <a:rPr lang="en-US" dirty="0">
                <a:latin typeface="Helvetica" pitchFamily="2" charset="0"/>
              </a:rPr>
              <a:t>ALLOCATES MILLIONS OF DOLLARS FOR RED FLAG LAWS, ALLOWING OFFICIALS TO CONFISCATE GUNS FROM PEOPLE WHO ARE DEEMED DANGEROUS. </a:t>
            </a:r>
          </a:p>
          <a:p>
            <a:pPr marL="457200" indent="-457200">
              <a:buAutoNum type="arabicPeriod"/>
            </a:pPr>
            <a:r>
              <a:rPr lang="en-US" dirty="0">
                <a:latin typeface="Helvetica" pitchFamily="2" charset="0"/>
              </a:rPr>
              <a:t>STRENGTHENED LAWS AGAINST STRAW PURCHASES AND GUN TRAFFICKING.</a:t>
            </a:r>
          </a:p>
          <a:p>
            <a:pPr marL="457200" indent="-457200">
              <a:buAutoNum type="arabicPeriod"/>
            </a:pPr>
            <a:r>
              <a:rPr lang="en-US" dirty="0">
                <a:latin typeface="Helvetica" pitchFamily="2" charset="0"/>
              </a:rPr>
              <a:t>ALLOCATES MILLIONS OF DOLLARS FOR MENTAL HEALTH.</a:t>
            </a:r>
          </a:p>
          <a:p>
            <a:pPr marL="457200" indent="-457200">
              <a:buAutoNum type="arabicPeriod" startAt="5"/>
            </a:pPr>
            <a:r>
              <a:rPr lang="en-US" dirty="0">
                <a:latin typeface="Helvetica" pitchFamily="2" charset="0"/>
              </a:rPr>
              <a:t>TIGHTENS BAN ON DOMESTIC ABUSERS BUYING GUNS.</a:t>
            </a:r>
          </a:p>
          <a:p>
            <a:pPr marL="457200" indent="-457200">
              <a:buAutoNum type="arabicPeriod" startAt="5"/>
            </a:pPr>
            <a:r>
              <a:rPr lang="en-US" dirty="0">
                <a:latin typeface="Helvetica" pitchFamily="2" charset="0"/>
              </a:rPr>
              <a:t>TOUGHENS LAWS ON SCHOOL SECURITY.</a:t>
            </a:r>
          </a:p>
        </p:txBody>
      </p:sp>
    </p:spTree>
    <p:extLst>
      <p:ext uri="{BB962C8B-B14F-4D97-AF65-F5344CB8AC3E}">
        <p14:creationId xmlns:p14="http://schemas.microsoft.com/office/powerpoint/2010/main" val="2937428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0D485-D62B-61C7-B1DC-0BBFF0ACAB12}"/>
              </a:ext>
            </a:extLst>
          </p:cNvPr>
          <p:cNvSpPr>
            <a:spLocks noGrp="1"/>
          </p:cNvSpPr>
          <p:nvPr>
            <p:ph type="title"/>
          </p:nvPr>
        </p:nvSpPr>
        <p:spPr>
          <a:xfrm>
            <a:off x="1295400" y="920930"/>
            <a:ext cx="9601200" cy="1485900"/>
          </a:xfrm>
        </p:spPr>
        <p:txBody>
          <a:bodyPr>
            <a:normAutofit/>
          </a:bodyPr>
          <a:lstStyle/>
          <a:p>
            <a:pPr algn="ctr"/>
            <a:r>
              <a:rPr lang="en-US" sz="7200" b="1" dirty="0"/>
              <a:t>MY GOALS</a:t>
            </a:r>
          </a:p>
        </p:txBody>
      </p:sp>
      <p:sp>
        <p:nvSpPr>
          <p:cNvPr id="3" name="Content Placeholder 2">
            <a:extLst>
              <a:ext uri="{FF2B5EF4-FFF2-40B4-BE49-F238E27FC236}">
                <a16:creationId xmlns:a16="http://schemas.microsoft.com/office/drawing/2014/main" id="{33658FD2-E31D-E2B4-3AA8-C5159A86CD9F}"/>
              </a:ext>
            </a:extLst>
          </p:cNvPr>
          <p:cNvSpPr>
            <a:spLocks noGrp="1"/>
          </p:cNvSpPr>
          <p:nvPr>
            <p:ph idx="1"/>
          </p:nvPr>
        </p:nvSpPr>
        <p:spPr>
          <a:xfrm>
            <a:off x="1502228" y="2734492"/>
            <a:ext cx="9601200" cy="3581400"/>
          </a:xfrm>
        </p:spPr>
        <p:txBody>
          <a:bodyPr>
            <a:normAutofit/>
          </a:bodyPr>
          <a:lstStyle/>
          <a:p>
            <a:pPr marL="742950" indent="-742950">
              <a:buAutoNum type="arabicPeriod"/>
            </a:pPr>
            <a:r>
              <a:rPr lang="en-US" sz="3600" dirty="0"/>
              <a:t>I SEEK SENSIBLE GUN LAWS THAT WILL PROTECT CITIZENS EVERYWHERE AS THEY GO ABOUT THEIR DAILY ROUTINES. WE CAN PROTECT OUR CITIZENS AND PRESERVE THE 2</a:t>
            </a:r>
            <a:r>
              <a:rPr lang="en-US" sz="3600" baseline="30000" dirty="0"/>
              <a:t>ND</a:t>
            </a:r>
            <a:r>
              <a:rPr lang="en-US" sz="3600" dirty="0"/>
              <a:t> AMENDMENT SIMULTANEOUSLY. </a:t>
            </a:r>
          </a:p>
        </p:txBody>
      </p:sp>
    </p:spTree>
    <p:extLst>
      <p:ext uri="{BB962C8B-B14F-4D97-AF65-F5344CB8AC3E}">
        <p14:creationId xmlns:p14="http://schemas.microsoft.com/office/powerpoint/2010/main" val="2402494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8A927-8127-0734-0358-72C80A7B3B7F}"/>
              </a:ext>
            </a:extLst>
          </p:cNvPr>
          <p:cNvSpPr>
            <a:spLocks noGrp="1"/>
          </p:cNvSpPr>
          <p:nvPr>
            <p:ph type="title"/>
          </p:nvPr>
        </p:nvSpPr>
        <p:spPr>
          <a:xfrm>
            <a:off x="1371600" y="247650"/>
            <a:ext cx="9601200" cy="1485900"/>
          </a:xfrm>
        </p:spPr>
        <p:txBody>
          <a:bodyPr/>
          <a:lstStyle/>
          <a:p>
            <a:endParaRPr lang="en-US"/>
          </a:p>
        </p:txBody>
      </p:sp>
      <p:sp>
        <p:nvSpPr>
          <p:cNvPr id="3" name="Content Placeholder 2">
            <a:extLst>
              <a:ext uri="{FF2B5EF4-FFF2-40B4-BE49-F238E27FC236}">
                <a16:creationId xmlns:a16="http://schemas.microsoft.com/office/drawing/2014/main" id="{AD70B795-B219-950D-0608-9D8D5AC63465}"/>
              </a:ext>
            </a:extLst>
          </p:cNvPr>
          <p:cNvSpPr>
            <a:spLocks noGrp="1"/>
          </p:cNvSpPr>
          <p:nvPr>
            <p:ph idx="1"/>
          </p:nvPr>
        </p:nvSpPr>
        <p:spPr>
          <a:xfrm>
            <a:off x="1371600" y="2220687"/>
            <a:ext cx="9692640" cy="4062548"/>
          </a:xfrm>
        </p:spPr>
        <p:txBody>
          <a:bodyPr>
            <a:normAutofit/>
          </a:bodyPr>
          <a:lstStyle/>
          <a:p>
            <a:pPr marL="0" indent="0">
              <a:buNone/>
            </a:pPr>
            <a:r>
              <a:rPr lang="en-US" sz="3600" dirty="0"/>
              <a:t>2. I SUPPORT LEGISLATION TO KEEP GUNS OUT OF THE HANDS OF PEOPLE WHO ARE A THREAT TO THEMSELVES AND OTHERS. NEW YORK AND OHIO MAY BE EXAMPLES TO FOLLOW.</a:t>
            </a:r>
          </a:p>
        </p:txBody>
      </p:sp>
    </p:spTree>
    <p:extLst>
      <p:ext uri="{BB962C8B-B14F-4D97-AF65-F5344CB8AC3E}">
        <p14:creationId xmlns:p14="http://schemas.microsoft.com/office/powerpoint/2010/main" val="1304490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895D7-9BF7-93AE-2182-76F6DA54C24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259D869-24CB-950E-EC86-1A612BBF7B3F}"/>
              </a:ext>
            </a:extLst>
          </p:cNvPr>
          <p:cNvSpPr>
            <a:spLocks noGrp="1"/>
          </p:cNvSpPr>
          <p:nvPr>
            <p:ph idx="1"/>
          </p:nvPr>
        </p:nvSpPr>
        <p:spPr/>
        <p:txBody>
          <a:bodyPr>
            <a:normAutofit/>
          </a:bodyPr>
          <a:lstStyle/>
          <a:p>
            <a:pPr marL="0" indent="0">
              <a:buNone/>
            </a:pPr>
            <a:r>
              <a:rPr lang="en-US" sz="3600" dirty="0"/>
              <a:t>3. I SUPPORT LEGISLATION TO KEEP GUNS OUT OF THE HANDS OF DOMESTIC AND FOREIGN TERRORISTS.</a:t>
            </a:r>
          </a:p>
        </p:txBody>
      </p:sp>
    </p:spTree>
    <p:extLst>
      <p:ext uri="{BB962C8B-B14F-4D97-AF65-F5344CB8AC3E}">
        <p14:creationId xmlns:p14="http://schemas.microsoft.com/office/powerpoint/2010/main" val="3541418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2D568-1352-12E2-FE32-7E2266F5D03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4A7E8E0-B26F-D158-3A43-EFB18BCA649A}"/>
              </a:ext>
            </a:extLst>
          </p:cNvPr>
          <p:cNvSpPr>
            <a:spLocks noGrp="1"/>
          </p:cNvSpPr>
          <p:nvPr>
            <p:ph idx="1"/>
          </p:nvPr>
        </p:nvSpPr>
        <p:spPr/>
        <p:txBody>
          <a:bodyPr>
            <a:normAutofit/>
          </a:bodyPr>
          <a:lstStyle/>
          <a:p>
            <a:pPr marL="0" indent="0">
              <a:buNone/>
            </a:pPr>
            <a:r>
              <a:rPr lang="en-US" sz="3600" dirty="0"/>
              <a:t>4. I SUPPORT LEGISLATION TO KEEP GUNS FROM INDIVIDUALS WHO HAVE BEEN CONVICTED OF VIOLENT CRIMES—SPECIFICALLY CRIMES OR ATTEMPTED CRIMES INVOLVING A FIREARM OR WEAPON OF ANY KIND. </a:t>
            </a:r>
          </a:p>
        </p:txBody>
      </p:sp>
    </p:spTree>
    <p:extLst>
      <p:ext uri="{BB962C8B-B14F-4D97-AF65-F5344CB8AC3E}">
        <p14:creationId xmlns:p14="http://schemas.microsoft.com/office/powerpoint/2010/main" val="2557172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A11DE-C6AB-C66E-A61E-707C39DBD7CE}"/>
              </a:ext>
            </a:extLst>
          </p:cNvPr>
          <p:cNvSpPr>
            <a:spLocks noGrp="1"/>
          </p:cNvSpPr>
          <p:nvPr>
            <p:ph type="title"/>
          </p:nvPr>
        </p:nvSpPr>
        <p:spPr>
          <a:xfrm>
            <a:off x="1295400" y="648222"/>
            <a:ext cx="9601200" cy="1485900"/>
          </a:xfrm>
        </p:spPr>
        <p:txBody>
          <a:bodyPr>
            <a:normAutofit fontScale="90000"/>
          </a:bodyPr>
          <a:lstStyle/>
          <a:p>
            <a:pPr algn="ctr"/>
            <a:r>
              <a:rPr lang="en-US" sz="7200" b="1" dirty="0"/>
              <a:t>WHY IS GUN VIOLENCE</a:t>
            </a:r>
            <a:br>
              <a:rPr lang="en-US" sz="7200" b="1" dirty="0"/>
            </a:br>
            <a:r>
              <a:rPr lang="en-US" sz="7200" b="1" dirty="0"/>
              <a:t>PERSISTING?</a:t>
            </a:r>
          </a:p>
        </p:txBody>
      </p:sp>
      <p:sp>
        <p:nvSpPr>
          <p:cNvPr id="3" name="Content Placeholder 2">
            <a:extLst>
              <a:ext uri="{FF2B5EF4-FFF2-40B4-BE49-F238E27FC236}">
                <a16:creationId xmlns:a16="http://schemas.microsoft.com/office/drawing/2014/main" id="{8A37F957-8904-0A16-3958-ECADCD6C71A0}"/>
              </a:ext>
            </a:extLst>
          </p:cNvPr>
          <p:cNvSpPr>
            <a:spLocks noGrp="1"/>
          </p:cNvSpPr>
          <p:nvPr>
            <p:ph idx="1"/>
          </p:nvPr>
        </p:nvSpPr>
        <p:spPr>
          <a:xfrm>
            <a:off x="1459283" y="2895601"/>
            <a:ext cx="9601200" cy="3581400"/>
          </a:xfrm>
        </p:spPr>
        <p:txBody>
          <a:bodyPr>
            <a:normAutofit/>
          </a:bodyPr>
          <a:lstStyle/>
          <a:p>
            <a:pPr marL="0" indent="0" algn="ctr">
              <a:buNone/>
            </a:pPr>
            <a:r>
              <a:rPr lang="en-US" sz="8000" dirty="0">
                <a:latin typeface="Helvetica" pitchFamily="2" charset="0"/>
              </a:rPr>
              <a:t>1. PROFITS</a:t>
            </a:r>
          </a:p>
        </p:txBody>
      </p:sp>
    </p:spTree>
    <p:extLst>
      <p:ext uri="{BB962C8B-B14F-4D97-AF65-F5344CB8AC3E}">
        <p14:creationId xmlns:p14="http://schemas.microsoft.com/office/powerpoint/2010/main" val="2245599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4E25B-CE88-892B-1C36-D7B85F627612}"/>
              </a:ext>
            </a:extLst>
          </p:cNvPr>
          <p:cNvSpPr>
            <a:spLocks noGrp="1"/>
          </p:cNvSpPr>
          <p:nvPr>
            <p:ph type="title"/>
          </p:nvPr>
        </p:nvSpPr>
        <p:spPr/>
        <p:txBody>
          <a:bodyPr>
            <a:normAutofit/>
          </a:bodyPr>
          <a:lstStyle/>
          <a:p>
            <a:pPr algn="ctr"/>
            <a:r>
              <a:rPr lang="en-US" sz="6600" b="1" dirty="0"/>
              <a:t>WELCOME</a:t>
            </a:r>
          </a:p>
        </p:txBody>
      </p:sp>
      <p:sp>
        <p:nvSpPr>
          <p:cNvPr id="3" name="Content Placeholder 2">
            <a:extLst>
              <a:ext uri="{FF2B5EF4-FFF2-40B4-BE49-F238E27FC236}">
                <a16:creationId xmlns:a16="http://schemas.microsoft.com/office/drawing/2014/main" id="{5D4C5D43-EF13-CE91-82F8-F632D2E5CA1A}"/>
              </a:ext>
            </a:extLst>
          </p:cNvPr>
          <p:cNvSpPr>
            <a:spLocks noGrp="1"/>
          </p:cNvSpPr>
          <p:nvPr>
            <p:ph idx="1"/>
          </p:nvPr>
        </p:nvSpPr>
        <p:spPr/>
        <p:txBody>
          <a:bodyPr>
            <a:normAutofit/>
          </a:bodyPr>
          <a:lstStyle/>
          <a:p>
            <a:pPr marL="0" indent="0" algn="ctr">
              <a:buNone/>
            </a:pPr>
            <a:r>
              <a:rPr lang="en-US" sz="4800" dirty="0"/>
              <a:t>PLEASE HOLD ALL QUESTIONS UNTIL THE CONCLUSION OF THE PRESENTATION.</a:t>
            </a:r>
          </a:p>
        </p:txBody>
      </p:sp>
    </p:spTree>
    <p:extLst>
      <p:ext uri="{BB962C8B-B14F-4D97-AF65-F5344CB8AC3E}">
        <p14:creationId xmlns:p14="http://schemas.microsoft.com/office/powerpoint/2010/main" val="12623840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C8B55-8EB7-CC2B-0D2E-C40332E3D111}"/>
              </a:ext>
            </a:extLst>
          </p:cNvPr>
          <p:cNvSpPr>
            <a:spLocks noGrp="1"/>
          </p:cNvSpPr>
          <p:nvPr>
            <p:ph type="title"/>
          </p:nvPr>
        </p:nvSpPr>
        <p:spPr/>
        <p:txBody>
          <a:bodyPr>
            <a:noAutofit/>
          </a:bodyPr>
          <a:lstStyle/>
          <a:p>
            <a:pPr algn="ctr"/>
            <a:r>
              <a:rPr lang="en-US" sz="6000" b="1" dirty="0"/>
              <a:t>WHY IS GUN VIOLENCE PERSISTING?</a:t>
            </a:r>
          </a:p>
        </p:txBody>
      </p:sp>
      <p:sp>
        <p:nvSpPr>
          <p:cNvPr id="3" name="Content Placeholder 2">
            <a:extLst>
              <a:ext uri="{FF2B5EF4-FFF2-40B4-BE49-F238E27FC236}">
                <a16:creationId xmlns:a16="http://schemas.microsoft.com/office/drawing/2014/main" id="{7F111537-1F85-DA00-BE00-F89F91D6F03D}"/>
              </a:ext>
            </a:extLst>
          </p:cNvPr>
          <p:cNvSpPr>
            <a:spLocks noGrp="1"/>
          </p:cNvSpPr>
          <p:nvPr>
            <p:ph idx="1"/>
          </p:nvPr>
        </p:nvSpPr>
        <p:spPr>
          <a:xfrm>
            <a:off x="1295400" y="2895601"/>
            <a:ext cx="9601200" cy="3581400"/>
          </a:xfrm>
        </p:spPr>
        <p:txBody>
          <a:bodyPr>
            <a:normAutofit lnSpcReduction="10000"/>
          </a:bodyPr>
          <a:lstStyle/>
          <a:p>
            <a:pPr marL="0" indent="0" algn="ctr">
              <a:buNone/>
            </a:pPr>
            <a:r>
              <a:rPr lang="en-US" sz="6000" b="1" dirty="0"/>
              <a:t>2. IT IS RARE FOR A PERSON, BUSINESS, SCHOOL, OR</a:t>
            </a:r>
          </a:p>
          <a:p>
            <a:pPr marL="0" indent="0" algn="ctr">
              <a:buNone/>
            </a:pPr>
            <a:r>
              <a:rPr lang="en-US" sz="6000" b="1" dirty="0"/>
              <a:t>   GOVERNMENT AGENCY TO BE HELD ACCOUNTABILE</a:t>
            </a:r>
          </a:p>
        </p:txBody>
      </p:sp>
    </p:spTree>
    <p:extLst>
      <p:ext uri="{BB962C8B-B14F-4D97-AF65-F5344CB8AC3E}">
        <p14:creationId xmlns:p14="http://schemas.microsoft.com/office/powerpoint/2010/main" val="3894075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4BA56-A376-BDD4-9FAD-819D10B0F77B}"/>
              </a:ext>
            </a:extLst>
          </p:cNvPr>
          <p:cNvSpPr>
            <a:spLocks noGrp="1"/>
          </p:cNvSpPr>
          <p:nvPr>
            <p:ph type="title"/>
          </p:nvPr>
        </p:nvSpPr>
        <p:spPr>
          <a:xfrm>
            <a:off x="1371600" y="483326"/>
            <a:ext cx="9601200" cy="1485900"/>
          </a:xfrm>
        </p:spPr>
        <p:txBody>
          <a:bodyPr>
            <a:noAutofit/>
          </a:bodyPr>
          <a:lstStyle/>
          <a:p>
            <a:pPr algn="ctr"/>
            <a:r>
              <a:rPr lang="en-US" sz="5400" dirty="0"/>
              <a:t>WHY IS GUN VIOLENCE PRESISTING?</a:t>
            </a:r>
          </a:p>
        </p:txBody>
      </p:sp>
      <p:sp>
        <p:nvSpPr>
          <p:cNvPr id="3" name="Content Placeholder 2">
            <a:extLst>
              <a:ext uri="{FF2B5EF4-FFF2-40B4-BE49-F238E27FC236}">
                <a16:creationId xmlns:a16="http://schemas.microsoft.com/office/drawing/2014/main" id="{51980F09-2F77-002B-9E52-D37B54AA277A}"/>
              </a:ext>
            </a:extLst>
          </p:cNvPr>
          <p:cNvSpPr>
            <a:spLocks noGrp="1"/>
          </p:cNvSpPr>
          <p:nvPr>
            <p:ph idx="1"/>
          </p:nvPr>
        </p:nvSpPr>
        <p:spPr>
          <a:xfrm>
            <a:off x="1371600" y="2286000"/>
            <a:ext cx="9744891" cy="4572000"/>
          </a:xfrm>
        </p:spPr>
        <p:txBody>
          <a:bodyPr>
            <a:normAutofit/>
          </a:bodyPr>
          <a:lstStyle/>
          <a:p>
            <a:pPr marL="0" indent="0" algn="ctr">
              <a:buNone/>
            </a:pPr>
            <a:r>
              <a:rPr lang="en-US" sz="6000" b="1" dirty="0"/>
              <a:t>3. COVERUPS</a:t>
            </a:r>
          </a:p>
          <a:p>
            <a:pPr marL="742950" indent="-742950">
              <a:buAutoNum type="arabicPeriod"/>
            </a:pPr>
            <a:r>
              <a:rPr lang="en-US" sz="3600" dirty="0"/>
              <a:t>THE APPALACHIAN SCHOOL OF LAW—THREE KILLED, THREE WOUNDED</a:t>
            </a:r>
          </a:p>
          <a:p>
            <a:pPr marL="742950" indent="-742950">
              <a:buAutoNum type="arabicPeriod"/>
            </a:pPr>
            <a:r>
              <a:rPr lang="en-US" sz="3600" dirty="0"/>
              <a:t>VIRGINIA TECH—THIRTY-TWO KILLED, AT LEAST SEVENTEEN WOUNDED </a:t>
            </a:r>
          </a:p>
          <a:p>
            <a:pPr marL="742950" indent="-742950">
              <a:buAutoNum type="arabicPeriod"/>
            </a:pPr>
            <a:r>
              <a:rPr lang="en-US" sz="3600" dirty="0"/>
              <a:t>VIRGINIA BEACH—ELEVEN KILLED AND FOUR WOUNDED</a:t>
            </a:r>
          </a:p>
        </p:txBody>
      </p:sp>
    </p:spTree>
    <p:extLst>
      <p:ext uri="{BB962C8B-B14F-4D97-AF65-F5344CB8AC3E}">
        <p14:creationId xmlns:p14="http://schemas.microsoft.com/office/powerpoint/2010/main" val="39027543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7A6CC-F935-2DCA-1CD4-05E0C9C4AC82}"/>
              </a:ext>
            </a:extLst>
          </p:cNvPr>
          <p:cNvSpPr>
            <a:spLocks noGrp="1"/>
          </p:cNvSpPr>
          <p:nvPr>
            <p:ph type="title"/>
          </p:nvPr>
        </p:nvSpPr>
        <p:spPr/>
        <p:txBody>
          <a:bodyPr/>
          <a:lstStyle/>
          <a:p>
            <a:pPr algn="ctr"/>
            <a:r>
              <a:rPr lang="en-US" dirty="0"/>
              <a:t>WHY IS GUN VIOLENCE</a:t>
            </a:r>
            <a:br>
              <a:rPr lang="en-US" dirty="0"/>
            </a:br>
            <a:r>
              <a:rPr lang="en-US" dirty="0"/>
              <a:t>PERSISTING?</a:t>
            </a:r>
          </a:p>
        </p:txBody>
      </p:sp>
      <p:sp>
        <p:nvSpPr>
          <p:cNvPr id="3" name="Content Placeholder 2">
            <a:extLst>
              <a:ext uri="{FF2B5EF4-FFF2-40B4-BE49-F238E27FC236}">
                <a16:creationId xmlns:a16="http://schemas.microsoft.com/office/drawing/2014/main" id="{F861E7EA-A3F5-1041-B317-C82A9C6EC12D}"/>
              </a:ext>
            </a:extLst>
          </p:cNvPr>
          <p:cNvSpPr>
            <a:spLocks noGrp="1"/>
          </p:cNvSpPr>
          <p:nvPr>
            <p:ph idx="1"/>
          </p:nvPr>
        </p:nvSpPr>
        <p:spPr/>
        <p:txBody>
          <a:bodyPr/>
          <a:lstStyle/>
          <a:p>
            <a:pPr marL="0" indent="0">
              <a:buNone/>
            </a:pPr>
            <a:endParaRPr lang="en-US" dirty="0"/>
          </a:p>
          <a:p>
            <a:pPr marL="0" indent="0" algn="ctr">
              <a:buNone/>
            </a:pPr>
            <a:r>
              <a:rPr lang="en-US" sz="3600" b="1" dirty="0"/>
              <a:t>4. PRIVATIZATION OF MENTAL HEALTH CARE</a:t>
            </a:r>
          </a:p>
          <a:p>
            <a:pPr marL="742950" indent="-742950">
              <a:buAutoNum type="arabicPeriod"/>
            </a:pPr>
            <a:r>
              <a:rPr lang="en-US" sz="3600" dirty="0"/>
              <a:t>PROFITS COME AHEAD OF THE PATIENTS</a:t>
            </a:r>
          </a:p>
          <a:p>
            <a:pPr marL="742950" indent="-742950">
              <a:buAutoNum type="arabicPeriod"/>
            </a:pPr>
            <a:r>
              <a:rPr lang="en-US" sz="3600" dirty="0"/>
              <a:t>CORNERS ARE CUT AT THE EXPENSE OF THE PATIENTS</a:t>
            </a:r>
          </a:p>
        </p:txBody>
      </p:sp>
    </p:spTree>
    <p:extLst>
      <p:ext uri="{BB962C8B-B14F-4D97-AF65-F5344CB8AC3E}">
        <p14:creationId xmlns:p14="http://schemas.microsoft.com/office/powerpoint/2010/main" val="17750516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6B4F0-D3EB-5DF5-1FC2-A7EF52660CA8}"/>
              </a:ext>
            </a:extLst>
          </p:cNvPr>
          <p:cNvSpPr>
            <a:spLocks noGrp="1"/>
          </p:cNvSpPr>
          <p:nvPr>
            <p:ph type="title"/>
          </p:nvPr>
        </p:nvSpPr>
        <p:spPr/>
        <p:txBody>
          <a:bodyPr/>
          <a:lstStyle/>
          <a:p>
            <a:pPr algn="ctr"/>
            <a:r>
              <a:rPr lang="en-US" dirty="0"/>
              <a:t>WHY IS GUN VIOLENCE</a:t>
            </a:r>
            <a:br>
              <a:rPr lang="en-US" dirty="0"/>
            </a:br>
            <a:r>
              <a:rPr lang="en-US" dirty="0"/>
              <a:t>PERSISTING?</a:t>
            </a:r>
          </a:p>
        </p:txBody>
      </p:sp>
      <p:sp>
        <p:nvSpPr>
          <p:cNvPr id="3" name="Content Placeholder 2">
            <a:extLst>
              <a:ext uri="{FF2B5EF4-FFF2-40B4-BE49-F238E27FC236}">
                <a16:creationId xmlns:a16="http://schemas.microsoft.com/office/drawing/2014/main" id="{E77D9302-F127-E0FA-5F6C-2454DAB5B5BE}"/>
              </a:ext>
            </a:extLst>
          </p:cNvPr>
          <p:cNvSpPr>
            <a:spLocks noGrp="1"/>
          </p:cNvSpPr>
          <p:nvPr>
            <p:ph idx="1"/>
          </p:nvPr>
        </p:nvSpPr>
        <p:spPr/>
        <p:txBody>
          <a:bodyPr>
            <a:normAutofit fontScale="85000" lnSpcReduction="20000"/>
          </a:bodyPr>
          <a:lstStyle/>
          <a:p>
            <a:pPr marL="0" indent="0" algn="ctr">
              <a:buNone/>
            </a:pPr>
            <a:r>
              <a:rPr lang="en-US" sz="4800" b="1" dirty="0"/>
              <a:t>5. IGNORANCE AND INCOMPETENCE</a:t>
            </a:r>
          </a:p>
          <a:p>
            <a:pPr marL="742950" indent="-742950">
              <a:buAutoNum type="arabicPeriod"/>
            </a:pPr>
            <a:r>
              <a:rPr lang="en-US" sz="3600" dirty="0"/>
              <a:t>A WILLINGNESS OF SOME TO REJECT THE FACTS—SELF-IMPOSED, WILLFUL IGNORANCE OFTEN FOR PERSONAL GAIN (CAREERS, MONEY, POLITICAL)</a:t>
            </a:r>
          </a:p>
          <a:p>
            <a:pPr marL="742950" indent="-742950">
              <a:buAutoNum type="arabicPeriod"/>
            </a:pPr>
            <a:r>
              <a:rPr lang="en-US" sz="3600" dirty="0"/>
              <a:t>PEOPLE WHO SIMPLY IGNORE THE WARNING SIGNS—DON’T LET IT HAPPEN ON MY WATCH</a:t>
            </a:r>
          </a:p>
          <a:p>
            <a:pPr marL="742950" indent="-742950">
              <a:buAutoNum type="arabicPeriod"/>
            </a:pPr>
            <a:r>
              <a:rPr lang="en-US" sz="3600" dirty="0"/>
              <a:t>FEAR OF LAWSUITS AND MISUNDERSTANDING OF THE LAW-–HIPPA AND STATE LAWS</a:t>
            </a:r>
          </a:p>
        </p:txBody>
      </p:sp>
    </p:spTree>
    <p:extLst>
      <p:ext uri="{BB962C8B-B14F-4D97-AF65-F5344CB8AC3E}">
        <p14:creationId xmlns:p14="http://schemas.microsoft.com/office/powerpoint/2010/main" val="24352692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9F411-1315-EBC1-E851-11242787A149}"/>
              </a:ext>
            </a:extLst>
          </p:cNvPr>
          <p:cNvSpPr>
            <a:spLocks noGrp="1"/>
          </p:cNvSpPr>
          <p:nvPr>
            <p:ph type="title"/>
          </p:nvPr>
        </p:nvSpPr>
        <p:spPr/>
        <p:txBody>
          <a:bodyPr>
            <a:normAutofit/>
          </a:bodyPr>
          <a:lstStyle/>
          <a:p>
            <a:pPr algn="ctr"/>
            <a:r>
              <a:rPr lang="en-US" sz="4800" b="1" dirty="0"/>
              <a:t>MASS SHOOTINGS IN VIRGINIA</a:t>
            </a:r>
          </a:p>
        </p:txBody>
      </p:sp>
      <p:sp>
        <p:nvSpPr>
          <p:cNvPr id="3" name="Content Placeholder 2">
            <a:extLst>
              <a:ext uri="{FF2B5EF4-FFF2-40B4-BE49-F238E27FC236}">
                <a16:creationId xmlns:a16="http://schemas.microsoft.com/office/drawing/2014/main" id="{C9DB7ECF-7395-6131-62EA-2B140D52B83E}"/>
              </a:ext>
            </a:extLst>
          </p:cNvPr>
          <p:cNvSpPr>
            <a:spLocks noGrp="1"/>
          </p:cNvSpPr>
          <p:nvPr>
            <p:ph idx="1"/>
          </p:nvPr>
        </p:nvSpPr>
        <p:spPr>
          <a:xfrm>
            <a:off x="1371600" y="1962692"/>
            <a:ext cx="9601200" cy="3581400"/>
          </a:xfrm>
        </p:spPr>
        <p:txBody>
          <a:bodyPr>
            <a:normAutofit fontScale="92500" lnSpcReduction="20000"/>
          </a:bodyPr>
          <a:lstStyle/>
          <a:p>
            <a:pPr marL="0" indent="0">
              <a:buNone/>
            </a:pPr>
            <a:r>
              <a:rPr lang="en-US" sz="4000" b="1" dirty="0"/>
              <a:t>THREE OF THE FIVE MASS  SHOOTINGS WERE INEVITABLE BECAUSE OF THE NEGLIGENCE AND POOR LEADERSHIP OF PEOPLE IN POSITIONS OF TRUST AND AUTHORITY. I DO NOT HAVE ENOUGH INFORMATION TO MAKE A JUDGMENT ABOUT THE UNIVERSITY OF VIRGINIA OR CHESAPEAKE WALMART SHOOTING TO MAKE A JUDGMENT</a:t>
            </a:r>
          </a:p>
        </p:txBody>
      </p:sp>
    </p:spTree>
    <p:extLst>
      <p:ext uri="{BB962C8B-B14F-4D97-AF65-F5344CB8AC3E}">
        <p14:creationId xmlns:p14="http://schemas.microsoft.com/office/powerpoint/2010/main" val="21275224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5A6C9-D8F2-D801-B73A-DF9329FF63D5}"/>
              </a:ext>
            </a:extLst>
          </p:cNvPr>
          <p:cNvSpPr>
            <a:spLocks noGrp="1"/>
          </p:cNvSpPr>
          <p:nvPr>
            <p:ph type="title"/>
          </p:nvPr>
        </p:nvSpPr>
        <p:spPr/>
        <p:txBody>
          <a:bodyPr/>
          <a:lstStyle/>
          <a:p>
            <a:pPr algn="ctr"/>
            <a:r>
              <a:rPr lang="en-US" b="1" dirty="0"/>
              <a:t>ACCOUNTABILITY</a:t>
            </a:r>
            <a:r>
              <a:rPr lang="en-US" dirty="0"/>
              <a:t> </a:t>
            </a:r>
            <a:br>
              <a:rPr lang="en-US" dirty="0"/>
            </a:br>
            <a:r>
              <a:rPr lang="en-US" b="1" dirty="0"/>
              <a:t>FORESEEABILITY</a:t>
            </a:r>
            <a:endParaRPr lang="en-US" dirty="0"/>
          </a:p>
        </p:txBody>
      </p:sp>
      <p:sp>
        <p:nvSpPr>
          <p:cNvPr id="3" name="Content Placeholder 2">
            <a:extLst>
              <a:ext uri="{FF2B5EF4-FFF2-40B4-BE49-F238E27FC236}">
                <a16:creationId xmlns:a16="http://schemas.microsoft.com/office/drawing/2014/main" id="{E197B424-36ED-7ADF-C4CD-E9068462286B}"/>
              </a:ext>
            </a:extLst>
          </p:cNvPr>
          <p:cNvSpPr>
            <a:spLocks noGrp="1"/>
          </p:cNvSpPr>
          <p:nvPr>
            <p:ph idx="1"/>
          </p:nvPr>
        </p:nvSpPr>
        <p:spPr/>
        <p:txBody>
          <a:bodyPr>
            <a:normAutofit fontScale="92500"/>
          </a:bodyPr>
          <a:lstStyle/>
          <a:p>
            <a:pPr marL="0" indent="0">
              <a:buNone/>
            </a:pPr>
            <a:r>
              <a:rPr lang="en-US" sz="4800" dirty="0"/>
              <a:t>VIRGINIA IS ONE OF THE HARDEST, IF NOT THE HARDEST, STATES IN THE UNION TO HOLD ANY PERSON, BUSINESS, SCHOOL, OR GOVERNMENT AGENCY ACCOUNTABLE. </a:t>
            </a:r>
          </a:p>
        </p:txBody>
      </p:sp>
    </p:spTree>
    <p:extLst>
      <p:ext uri="{BB962C8B-B14F-4D97-AF65-F5344CB8AC3E}">
        <p14:creationId xmlns:p14="http://schemas.microsoft.com/office/powerpoint/2010/main" val="29412652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572D7-E302-BB93-8133-95F827C648CF}"/>
              </a:ext>
            </a:extLst>
          </p:cNvPr>
          <p:cNvSpPr>
            <a:spLocks noGrp="1"/>
          </p:cNvSpPr>
          <p:nvPr>
            <p:ph type="title"/>
          </p:nvPr>
        </p:nvSpPr>
        <p:spPr>
          <a:xfrm>
            <a:off x="1371600" y="629355"/>
            <a:ext cx="9601200" cy="838200"/>
          </a:xfrm>
        </p:spPr>
        <p:txBody>
          <a:bodyPr>
            <a:normAutofit/>
          </a:bodyPr>
          <a:lstStyle/>
          <a:p>
            <a:pPr algn="ctr"/>
            <a:r>
              <a:rPr lang="en-US" sz="5400" b="1" dirty="0"/>
              <a:t>DON’T BE FOOLED</a:t>
            </a:r>
          </a:p>
        </p:txBody>
      </p:sp>
      <p:sp>
        <p:nvSpPr>
          <p:cNvPr id="3" name="Content Placeholder 2">
            <a:extLst>
              <a:ext uri="{FF2B5EF4-FFF2-40B4-BE49-F238E27FC236}">
                <a16:creationId xmlns:a16="http://schemas.microsoft.com/office/drawing/2014/main" id="{2400CD7F-F0E5-09CF-6E81-0F25C7763ADC}"/>
              </a:ext>
            </a:extLst>
          </p:cNvPr>
          <p:cNvSpPr>
            <a:spLocks noGrp="1"/>
          </p:cNvSpPr>
          <p:nvPr>
            <p:ph idx="1"/>
          </p:nvPr>
        </p:nvSpPr>
        <p:spPr>
          <a:xfrm>
            <a:off x="1371600" y="1948744"/>
            <a:ext cx="9601200" cy="4909256"/>
          </a:xfrm>
        </p:spPr>
        <p:txBody>
          <a:bodyPr>
            <a:normAutofit/>
          </a:bodyPr>
          <a:lstStyle/>
          <a:p>
            <a:pPr marL="0" indent="0" algn="ctr">
              <a:buNone/>
            </a:pPr>
            <a:r>
              <a:rPr lang="en-US" sz="4400" b="1" dirty="0"/>
              <a:t>COMPANIES </a:t>
            </a:r>
            <a:r>
              <a:rPr lang="en-US" sz="4400" b="1" u="sng" dirty="0"/>
              <a:t>HIRED</a:t>
            </a:r>
            <a:r>
              <a:rPr lang="en-US" sz="4400" b="1" dirty="0"/>
              <a:t> TO INVESTIGATE</a:t>
            </a:r>
          </a:p>
          <a:p>
            <a:pPr marL="0" indent="0" algn="ctr">
              <a:buNone/>
            </a:pPr>
            <a:r>
              <a:rPr lang="en-US" sz="3600" b="1" dirty="0"/>
              <a:t>VIRGINIA TECH—TRIDATA</a:t>
            </a:r>
          </a:p>
          <a:p>
            <a:pPr marL="0" indent="0" algn="ctr">
              <a:buNone/>
            </a:pPr>
            <a:r>
              <a:rPr lang="en-US" sz="3600" b="1" dirty="0"/>
              <a:t>VIRGINIA BEACH—HILLARD-HEINTZE</a:t>
            </a:r>
          </a:p>
          <a:p>
            <a:pPr marL="0" indent="0" algn="ctr">
              <a:buNone/>
            </a:pPr>
            <a:endParaRPr lang="en-US" sz="3600" b="1" dirty="0"/>
          </a:p>
          <a:p>
            <a:pPr marL="0" indent="0" algn="ctr">
              <a:buNone/>
            </a:pPr>
            <a:r>
              <a:rPr lang="en-US" sz="3600" b="1" dirty="0"/>
              <a:t>FIDUCIARY: </a:t>
            </a:r>
            <a:r>
              <a:rPr lang="en-US" sz="3600" i="1" dirty="0">
                <a:latin typeface="Helvetica" pitchFamily="2" charset="0"/>
              </a:rPr>
              <a:t>Law—</a:t>
            </a:r>
            <a:r>
              <a:rPr lang="en-US" sz="3600" dirty="0">
                <a:latin typeface="Helvetica" pitchFamily="2" charset="0"/>
              </a:rPr>
              <a:t>A person to whom property or power is entrusted for the benefit of another</a:t>
            </a:r>
          </a:p>
        </p:txBody>
      </p:sp>
    </p:spTree>
    <p:extLst>
      <p:ext uri="{BB962C8B-B14F-4D97-AF65-F5344CB8AC3E}">
        <p14:creationId xmlns:p14="http://schemas.microsoft.com/office/powerpoint/2010/main" val="26623706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C766E-0693-D773-23DE-8AD90EE3D3B8}"/>
              </a:ext>
            </a:extLst>
          </p:cNvPr>
          <p:cNvSpPr>
            <a:spLocks noGrp="1"/>
          </p:cNvSpPr>
          <p:nvPr>
            <p:ph type="title"/>
          </p:nvPr>
        </p:nvSpPr>
        <p:spPr/>
        <p:txBody>
          <a:bodyPr/>
          <a:lstStyle/>
          <a:p>
            <a:pPr algn="ctr"/>
            <a:r>
              <a:rPr lang="en-US" b="1" dirty="0"/>
              <a:t>THE VIRGINIA BEACH</a:t>
            </a:r>
            <a:br>
              <a:rPr lang="en-US" b="1" dirty="0"/>
            </a:br>
            <a:r>
              <a:rPr lang="en-US" b="1" dirty="0"/>
              <a:t>COMMISSION</a:t>
            </a:r>
          </a:p>
        </p:txBody>
      </p:sp>
      <p:sp>
        <p:nvSpPr>
          <p:cNvPr id="3" name="Content Placeholder 2">
            <a:extLst>
              <a:ext uri="{FF2B5EF4-FFF2-40B4-BE49-F238E27FC236}">
                <a16:creationId xmlns:a16="http://schemas.microsoft.com/office/drawing/2014/main" id="{FAED1899-9DB3-17B6-AF78-9A7718CBF431}"/>
              </a:ext>
            </a:extLst>
          </p:cNvPr>
          <p:cNvSpPr>
            <a:spLocks noGrp="1"/>
          </p:cNvSpPr>
          <p:nvPr>
            <p:ph idx="1"/>
          </p:nvPr>
        </p:nvSpPr>
        <p:spPr/>
        <p:txBody>
          <a:bodyPr>
            <a:normAutofit fontScale="70000" lnSpcReduction="20000"/>
          </a:bodyPr>
          <a:lstStyle/>
          <a:p>
            <a:pPr marL="0" indent="0">
              <a:buNone/>
            </a:pPr>
            <a:r>
              <a:rPr lang="en-US" sz="4000" dirty="0"/>
              <a:t>PROBLEMS:</a:t>
            </a:r>
          </a:p>
          <a:p>
            <a:pPr marL="514350" indent="-514350">
              <a:buAutoNum type="arabicPeriod"/>
            </a:pPr>
            <a:r>
              <a:rPr lang="en-US" dirty="0"/>
              <a:t>DIDN’T MEET UNTIL ALMOST TWO YEARS AFTER</a:t>
            </a:r>
          </a:p>
          <a:p>
            <a:pPr marL="0" indent="0">
              <a:buNone/>
            </a:pPr>
            <a:r>
              <a:rPr lang="en-US" dirty="0"/>
              <a:t>           THE SHOOTING—MEMORIES, MOVE ON</a:t>
            </a:r>
          </a:p>
          <a:p>
            <a:pPr marL="0" indent="0">
              <a:buNone/>
            </a:pPr>
            <a:r>
              <a:rPr lang="en-US" dirty="0"/>
              <a:t>2.        TOO BIG—WAS 21, NOW 22 MEMBERS. </a:t>
            </a:r>
          </a:p>
          <a:p>
            <a:pPr marL="0" indent="0">
              <a:buNone/>
            </a:pPr>
            <a:r>
              <a:rPr lang="en-US" dirty="0"/>
              <a:t>3.        MEETINGS CANCELLED OR HELD WITHOUT VOTING</a:t>
            </a:r>
          </a:p>
          <a:p>
            <a:pPr marL="514350" indent="-514350">
              <a:buAutoNum type="arabicPeriod" startAt="4"/>
            </a:pPr>
            <a:r>
              <a:rPr lang="en-US" dirty="0"/>
              <a:t>DID NOT CONSTRUCT AN ACCURATE TIMELINE</a:t>
            </a:r>
          </a:p>
          <a:p>
            <a:pPr marL="514350" indent="-514350">
              <a:buAutoNum type="arabicPeriod" startAt="4"/>
            </a:pPr>
            <a:r>
              <a:rPr lang="en-US" dirty="0"/>
              <a:t>CITY COMPUTERS MISSING</a:t>
            </a:r>
          </a:p>
          <a:p>
            <a:pPr marL="514350" indent="-514350">
              <a:buAutoNum type="arabicPeriod" startAt="4"/>
            </a:pPr>
            <a:r>
              <a:rPr lang="en-US" dirty="0"/>
              <a:t>DOES NOT HAVE SUBPOENA POWER</a:t>
            </a:r>
          </a:p>
          <a:p>
            <a:pPr marL="514350" indent="-514350">
              <a:buAutoNum type="arabicPeriod" startAt="4"/>
            </a:pPr>
            <a:r>
              <a:rPr lang="en-US" dirty="0"/>
              <a:t>DID NOT INTERVIEW KEY INDIVIDUALS</a:t>
            </a:r>
          </a:p>
          <a:p>
            <a:pPr marL="514350" indent="-514350">
              <a:buAutoNum type="arabicPeriod" startAt="4"/>
            </a:pPr>
            <a:r>
              <a:rPr lang="en-US" dirty="0"/>
              <a:t>PEOPLE WILL NOT TALK TO US: AFRAID OF RETALIATION, DON’T WANT TO GET INVOLVED, TRYING TO MOVE ON</a:t>
            </a:r>
          </a:p>
          <a:p>
            <a:pPr marL="0" indent="0">
              <a:buNone/>
            </a:pPr>
            <a:endParaRPr lang="en-US" dirty="0"/>
          </a:p>
        </p:txBody>
      </p:sp>
    </p:spTree>
    <p:extLst>
      <p:ext uri="{BB962C8B-B14F-4D97-AF65-F5344CB8AC3E}">
        <p14:creationId xmlns:p14="http://schemas.microsoft.com/office/powerpoint/2010/main" val="13120908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45966-D29A-B7D6-DE8E-804AC6D9FE02}"/>
              </a:ext>
            </a:extLst>
          </p:cNvPr>
          <p:cNvSpPr>
            <a:spLocks noGrp="1"/>
          </p:cNvSpPr>
          <p:nvPr>
            <p:ph type="title"/>
          </p:nvPr>
        </p:nvSpPr>
        <p:spPr>
          <a:xfrm>
            <a:off x="1295400" y="1943100"/>
            <a:ext cx="9601200" cy="1485900"/>
          </a:xfrm>
        </p:spPr>
        <p:txBody>
          <a:bodyPr/>
          <a:lstStyle/>
          <a:p>
            <a:pPr algn="ctr"/>
            <a:r>
              <a:rPr lang="en-US" b="1" dirty="0"/>
              <a:t>CHANCES OF THE VIRGINIA BEACH COMMISSION BEING SUCCESSFUL?</a:t>
            </a:r>
          </a:p>
        </p:txBody>
      </p:sp>
      <p:sp>
        <p:nvSpPr>
          <p:cNvPr id="3" name="Content Placeholder 2">
            <a:extLst>
              <a:ext uri="{FF2B5EF4-FFF2-40B4-BE49-F238E27FC236}">
                <a16:creationId xmlns:a16="http://schemas.microsoft.com/office/drawing/2014/main" id="{EF3FEE1D-75D4-38CB-C7F3-8186C7E2DF9D}"/>
              </a:ext>
            </a:extLst>
          </p:cNvPr>
          <p:cNvSpPr>
            <a:spLocks noGrp="1"/>
          </p:cNvSpPr>
          <p:nvPr>
            <p:ph idx="1"/>
          </p:nvPr>
        </p:nvSpPr>
        <p:spPr>
          <a:xfrm>
            <a:off x="1295400" y="3219450"/>
            <a:ext cx="9601200" cy="3581400"/>
          </a:xfrm>
        </p:spPr>
        <p:txBody>
          <a:bodyPr>
            <a:normAutofit/>
          </a:bodyPr>
          <a:lstStyle/>
          <a:p>
            <a:pPr marL="0" indent="0">
              <a:buNone/>
            </a:pPr>
            <a:endParaRPr lang="en-US" sz="5400" dirty="0"/>
          </a:p>
          <a:p>
            <a:pPr marL="0" indent="0" algn="ctr">
              <a:buNone/>
            </a:pPr>
            <a:r>
              <a:rPr lang="en-US" sz="5400" b="1" dirty="0"/>
              <a:t>SLIM</a:t>
            </a:r>
          </a:p>
          <a:p>
            <a:pPr marL="0" indent="0" algn="ctr">
              <a:buNone/>
            </a:pPr>
            <a:endParaRPr lang="en-US" sz="4000" b="1" dirty="0"/>
          </a:p>
        </p:txBody>
      </p:sp>
    </p:spTree>
    <p:extLst>
      <p:ext uri="{BB962C8B-B14F-4D97-AF65-F5344CB8AC3E}">
        <p14:creationId xmlns:p14="http://schemas.microsoft.com/office/powerpoint/2010/main" val="10547731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B7528-E3A3-6DFF-2934-8849914014C1}"/>
              </a:ext>
            </a:extLst>
          </p:cNvPr>
          <p:cNvSpPr>
            <a:spLocks noGrp="1"/>
          </p:cNvSpPr>
          <p:nvPr>
            <p:ph type="title"/>
          </p:nvPr>
        </p:nvSpPr>
        <p:spPr/>
        <p:txBody>
          <a:bodyPr/>
          <a:lstStyle/>
          <a:p>
            <a:pPr algn="ctr"/>
            <a:r>
              <a:rPr lang="en-US" b="1" dirty="0"/>
              <a:t>UNIVERSITY OF VIRGINIA</a:t>
            </a:r>
            <a:br>
              <a:rPr lang="en-US" b="1" dirty="0"/>
            </a:br>
            <a:r>
              <a:rPr lang="en-US" b="1" dirty="0"/>
              <a:t>NOVEMBER 13, 2022</a:t>
            </a:r>
          </a:p>
        </p:txBody>
      </p:sp>
      <p:sp>
        <p:nvSpPr>
          <p:cNvPr id="3" name="Content Placeholder 2">
            <a:extLst>
              <a:ext uri="{FF2B5EF4-FFF2-40B4-BE49-F238E27FC236}">
                <a16:creationId xmlns:a16="http://schemas.microsoft.com/office/drawing/2014/main" id="{EA94CA18-E676-8AC6-1865-9B091EE36342}"/>
              </a:ext>
            </a:extLst>
          </p:cNvPr>
          <p:cNvSpPr>
            <a:spLocks noGrp="1"/>
          </p:cNvSpPr>
          <p:nvPr>
            <p:ph idx="1"/>
          </p:nvPr>
        </p:nvSpPr>
        <p:spPr/>
        <p:txBody>
          <a:bodyPr>
            <a:normAutofit/>
          </a:bodyPr>
          <a:lstStyle/>
          <a:p>
            <a:pPr marL="0" indent="0">
              <a:buNone/>
            </a:pPr>
            <a:r>
              <a:rPr lang="en-US" sz="2800" dirty="0"/>
              <a:t>THREE KILLED:  		DEVIN CHANDLER</a:t>
            </a:r>
          </a:p>
          <a:p>
            <a:pPr marL="0" indent="0">
              <a:buNone/>
            </a:pPr>
            <a:r>
              <a:rPr lang="en-US" sz="2800" dirty="0"/>
              <a:t>				D’SEAN PERRY</a:t>
            </a:r>
          </a:p>
          <a:p>
            <a:pPr marL="0" indent="0">
              <a:buNone/>
            </a:pPr>
            <a:r>
              <a:rPr lang="en-US" sz="2800" dirty="0"/>
              <a:t>				LAVEL DAVIS, JR.</a:t>
            </a:r>
          </a:p>
          <a:p>
            <a:pPr marL="0" indent="0">
              <a:buNone/>
            </a:pPr>
            <a:r>
              <a:rPr lang="en-US" sz="2800" dirty="0"/>
              <a:t>TWO WOUNDED		MIKE HOLLINS</a:t>
            </a:r>
          </a:p>
          <a:p>
            <a:pPr marL="0" indent="0">
              <a:buNone/>
            </a:pPr>
            <a:r>
              <a:rPr lang="en-US" sz="2800" dirty="0"/>
              <a:t>				MARLEE MORGAN</a:t>
            </a:r>
          </a:p>
          <a:p>
            <a:pPr marL="0" indent="0">
              <a:buNone/>
            </a:pPr>
            <a:r>
              <a:rPr lang="en-US" sz="2800" dirty="0"/>
              <a:t>ACCUSED ASSAILANT	CHRISTOPHER DARNEL JONES, JR.	</a:t>
            </a:r>
          </a:p>
        </p:txBody>
      </p:sp>
    </p:spTree>
    <p:extLst>
      <p:ext uri="{BB962C8B-B14F-4D97-AF65-F5344CB8AC3E}">
        <p14:creationId xmlns:p14="http://schemas.microsoft.com/office/powerpoint/2010/main" val="37585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ED803-7767-C00A-3B39-66C05791B220}"/>
              </a:ext>
            </a:extLst>
          </p:cNvPr>
          <p:cNvSpPr>
            <a:spLocks noGrp="1"/>
          </p:cNvSpPr>
          <p:nvPr>
            <p:ph type="title"/>
          </p:nvPr>
        </p:nvSpPr>
        <p:spPr/>
        <p:txBody>
          <a:bodyPr/>
          <a:lstStyle/>
          <a:p>
            <a:pPr algn="ctr"/>
            <a:r>
              <a:rPr lang="en-US" b="1" dirty="0"/>
              <a:t>ACKNOWLEDGMENT</a:t>
            </a:r>
            <a:r>
              <a:rPr lang="en-US" dirty="0"/>
              <a:t> </a:t>
            </a:r>
          </a:p>
        </p:txBody>
      </p:sp>
      <p:sp>
        <p:nvSpPr>
          <p:cNvPr id="3" name="Content Placeholder 2">
            <a:extLst>
              <a:ext uri="{FF2B5EF4-FFF2-40B4-BE49-F238E27FC236}">
                <a16:creationId xmlns:a16="http://schemas.microsoft.com/office/drawing/2014/main" id="{66BBAFC6-3678-6E48-78F4-2BEFE408A2BB}"/>
              </a:ext>
            </a:extLst>
          </p:cNvPr>
          <p:cNvSpPr>
            <a:spLocks noGrp="1"/>
          </p:cNvSpPr>
          <p:nvPr>
            <p:ph idx="1"/>
          </p:nvPr>
        </p:nvSpPr>
        <p:spPr/>
        <p:txBody>
          <a:bodyPr>
            <a:normAutofit/>
          </a:bodyPr>
          <a:lstStyle/>
          <a:p>
            <a:pPr marL="0" indent="0" algn="ctr">
              <a:buNone/>
            </a:pPr>
            <a:r>
              <a:rPr lang="en-US" sz="3600" dirty="0"/>
              <a:t>THANK YOU</a:t>
            </a:r>
          </a:p>
          <a:p>
            <a:pPr marL="0" indent="0">
              <a:buNone/>
            </a:pPr>
            <a:r>
              <a:rPr lang="en-US" sz="3600" dirty="0"/>
              <a:t>DR. REBECCA COWAN, Ph.D., CLINICAL PSYCHOLOGIST AND </a:t>
            </a:r>
            <a:r>
              <a:rPr lang="en-US" sz="3600" b="0" i="0" dirty="0">
                <a:solidFill>
                  <a:srgbClr val="222222"/>
                </a:solidFill>
                <a:effectLst/>
                <a:latin typeface="Times New Roman" panose="02020603050405020304" pitchFamily="18" charset="0"/>
              </a:rPr>
              <a:t>DISASTER MENTAL  HEALTH SUPERVISOR WITH THE AMERICAN RED CROSS.</a:t>
            </a:r>
            <a:endParaRPr lang="en-US" sz="3600" dirty="0"/>
          </a:p>
        </p:txBody>
      </p:sp>
    </p:spTree>
    <p:extLst>
      <p:ext uri="{BB962C8B-B14F-4D97-AF65-F5344CB8AC3E}">
        <p14:creationId xmlns:p14="http://schemas.microsoft.com/office/powerpoint/2010/main" val="30252191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AC362-B047-2C9E-C7A2-71B06426B7D4}"/>
              </a:ext>
            </a:extLst>
          </p:cNvPr>
          <p:cNvSpPr>
            <a:spLocks noGrp="1"/>
          </p:cNvSpPr>
          <p:nvPr>
            <p:ph type="title"/>
          </p:nvPr>
        </p:nvSpPr>
        <p:spPr>
          <a:xfrm>
            <a:off x="1371600" y="685800"/>
            <a:ext cx="9601200" cy="994719"/>
          </a:xfrm>
        </p:spPr>
        <p:txBody>
          <a:bodyPr/>
          <a:lstStyle/>
          <a:p>
            <a:pPr algn="ctr"/>
            <a:r>
              <a:rPr lang="en-US" b="1" dirty="0"/>
              <a:t>WHAT IS KNOWN</a:t>
            </a:r>
          </a:p>
        </p:txBody>
      </p:sp>
      <p:sp>
        <p:nvSpPr>
          <p:cNvPr id="3" name="Content Placeholder 2">
            <a:extLst>
              <a:ext uri="{FF2B5EF4-FFF2-40B4-BE49-F238E27FC236}">
                <a16:creationId xmlns:a16="http://schemas.microsoft.com/office/drawing/2014/main" id="{18891021-5D9F-391E-4BF1-255FD3728CCE}"/>
              </a:ext>
            </a:extLst>
          </p:cNvPr>
          <p:cNvSpPr>
            <a:spLocks noGrp="1"/>
          </p:cNvSpPr>
          <p:nvPr>
            <p:ph idx="1"/>
          </p:nvPr>
        </p:nvSpPr>
        <p:spPr>
          <a:xfrm>
            <a:off x="1482810" y="1638299"/>
            <a:ext cx="9413789" cy="4379441"/>
          </a:xfrm>
        </p:spPr>
        <p:txBody>
          <a:bodyPr/>
          <a:lstStyle/>
          <a:p>
            <a:pPr marL="0" indent="0">
              <a:buNone/>
            </a:pPr>
            <a:r>
              <a:rPr lang="en-US" dirty="0"/>
              <a:t>KILLER TARGETED HIS VICTIMS (SHOT ONE VICTIM IN HIS SLEEP)</a:t>
            </a:r>
          </a:p>
          <a:p>
            <a:pPr marL="0" indent="0">
              <a:buNone/>
            </a:pPr>
            <a:r>
              <a:rPr lang="en-US" dirty="0"/>
              <a:t>KILLER YELLED, “YOU GUYS ARE ALWAYS MESSING WITH ME”</a:t>
            </a:r>
          </a:p>
          <a:p>
            <a:pPr marL="0" indent="0">
              <a:buNone/>
            </a:pPr>
            <a:r>
              <a:rPr lang="en-US" dirty="0"/>
              <a:t>KILLER HAD BEEN A WALK-ON FOOTBALL PLAYER IN 2018</a:t>
            </a:r>
          </a:p>
          <a:p>
            <a:pPr marL="0" indent="0">
              <a:buNone/>
            </a:pPr>
            <a:r>
              <a:rPr lang="en-US" dirty="0"/>
              <a:t>RELATIVES OF KILLER SAY HE WAS HAZED ON CAMPUS</a:t>
            </a:r>
          </a:p>
          <a:p>
            <a:pPr marL="0" indent="0">
              <a:buNone/>
            </a:pPr>
            <a:r>
              <a:rPr lang="en-US" dirty="0"/>
              <a:t>KILLER SAID HE WAS HAZED AND “IT WAS BAD”</a:t>
            </a:r>
          </a:p>
          <a:p>
            <a:pPr marL="0" indent="0">
              <a:buNone/>
            </a:pPr>
            <a:r>
              <a:rPr lang="en-US" dirty="0"/>
              <a:t>KILLER’S FATHER SAID HE COMPLAINED PEOPLE WERE PICKING ON HIM</a:t>
            </a:r>
          </a:p>
          <a:p>
            <a:pPr marL="0" indent="0">
              <a:buNone/>
            </a:pPr>
            <a:r>
              <a:rPr lang="en-US" dirty="0"/>
              <a:t>KILLER WAS INVESTIGATED IN SEPTEMBER, 2022 OVER CONCERNS ABOUT A GUN</a:t>
            </a:r>
          </a:p>
          <a:p>
            <a:pPr marL="0" indent="0">
              <a:buNone/>
            </a:pPr>
            <a:r>
              <a:rPr lang="en-US" dirty="0"/>
              <a:t>INVESTIGATORS LEARNED KILLER HAD A 2021 CONCEALED WEAPON VIOLATION</a:t>
            </a:r>
          </a:p>
        </p:txBody>
      </p:sp>
    </p:spTree>
    <p:extLst>
      <p:ext uri="{BB962C8B-B14F-4D97-AF65-F5344CB8AC3E}">
        <p14:creationId xmlns:p14="http://schemas.microsoft.com/office/powerpoint/2010/main" val="1009198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C01F6-B644-B666-5ED2-891C0EF6994C}"/>
              </a:ext>
            </a:extLst>
          </p:cNvPr>
          <p:cNvSpPr>
            <a:spLocks noGrp="1"/>
          </p:cNvSpPr>
          <p:nvPr>
            <p:ph type="title"/>
          </p:nvPr>
        </p:nvSpPr>
        <p:spPr/>
        <p:txBody>
          <a:bodyPr/>
          <a:lstStyle/>
          <a:p>
            <a:pPr algn="ctr"/>
            <a:r>
              <a:rPr lang="en-US" b="1" dirty="0"/>
              <a:t>CHESAPEAKE WALMART</a:t>
            </a:r>
            <a:br>
              <a:rPr lang="en-US" b="1" dirty="0"/>
            </a:br>
            <a:r>
              <a:rPr lang="en-US" b="1" dirty="0"/>
              <a:t>NOVEMBER 22, 2022</a:t>
            </a:r>
          </a:p>
        </p:txBody>
      </p:sp>
      <p:sp>
        <p:nvSpPr>
          <p:cNvPr id="3" name="Content Placeholder 2">
            <a:extLst>
              <a:ext uri="{FF2B5EF4-FFF2-40B4-BE49-F238E27FC236}">
                <a16:creationId xmlns:a16="http://schemas.microsoft.com/office/drawing/2014/main" id="{9F4F2455-7E4B-5DB1-0994-B493F3434C31}"/>
              </a:ext>
            </a:extLst>
          </p:cNvPr>
          <p:cNvSpPr>
            <a:spLocks noGrp="1"/>
          </p:cNvSpPr>
          <p:nvPr>
            <p:ph idx="1"/>
          </p:nvPr>
        </p:nvSpPr>
        <p:spPr/>
        <p:txBody>
          <a:bodyPr/>
          <a:lstStyle/>
          <a:p>
            <a:pPr marL="0" indent="0">
              <a:buNone/>
            </a:pPr>
            <a:r>
              <a:rPr lang="en-US" dirty="0"/>
              <a:t>SIX KILLED:			RANDY BLEVINS</a:t>
            </a:r>
          </a:p>
          <a:p>
            <a:pPr marL="0" indent="0">
              <a:buNone/>
            </a:pPr>
            <a:r>
              <a:rPr lang="en-US" dirty="0"/>
              <a:t>				FERNANDO CHAVEZ-BARRON</a:t>
            </a:r>
          </a:p>
          <a:p>
            <a:pPr marL="0" indent="0">
              <a:buNone/>
            </a:pPr>
            <a:r>
              <a:rPr lang="en-US" dirty="0"/>
              <a:t>				LORENZO GAMBLE</a:t>
            </a:r>
          </a:p>
          <a:p>
            <a:pPr marL="0" indent="0">
              <a:buNone/>
            </a:pPr>
            <a:r>
              <a:rPr lang="en-US" dirty="0"/>
              <a:t>				TYNEKA JOHNSON</a:t>
            </a:r>
          </a:p>
          <a:p>
            <a:pPr marL="0" indent="0">
              <a:buNone/>
            </a:pPr>
            <a:r>
              <a:rPr lang="en-US" dirty="0"/>
              <a:t>				BRIAN PENDLETON</a:t>
            </a:r>
          </a:p>
          <a:p>
            <a:pPr marL="0" indent="0">
              <a:buNone/>
            </a:pPr>
            <a:r>
              <a:rPr lang="en-US" dirty="0"/>
              <a:t>				KELLIE PYLE</a:t>
            </a:r>
          </a:p>
          <a:p>
            <a:pPr marL="0" indent="0">
              <a:buNone/>
            </a:pPr>
            <a:r>
              <a:rPr lang="en-US" dirty="0"/>
              <a:t>WOUNDED: 			THREE PEOPLE WOUNDED</a:t>
            </a:r>
          </a:p>
          <a:p>
            <a:pPr marL="0" indent="0">
              <a:buNone/>
            </a:pPr>
            <a:r>
              <a:rPr lang="en-US" dirty="0"/>
              <a:t>ACCUSED ASSAILANT:		ANDREAS MARCUS BING—DEAD, SELF INFLICTED</a:t>
            </a:r>
          </a:p>
        </p:txBody>
      </p:sp>
    </p:spTree>
    <p:extLst>
      <p:ext uri="{BB962C8B-B14F-4D97-AF65-F5344CB8AC3E}">
        <p14:creationId xmlns:p14="http://schemas.microsoft.com/office/powerpoint/2010/main" val="3840687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CCB74-A4FA-32B0-160B-8B1203431794}"/>
              </a:ext>
            </a:extLst>
          </p:cNvPr>
          <p:cNvSpPr>
            <a:spLocks noGrp="1"/>
          </p:cNvSpPr>
          <p:nvPr>
            <p:ph type="title"/>
          </p:nvPr>
        </p:nvSpPr>
        <p:spPr>
          <a:xfrm>
            <a:off x="1371600" y="685800"/>
            <a:ext cx="9601200" cy="1019432"/>
          </a:xfrm>
        </p:spPr>
        <p:txBody>
          <a:bodyPr/>
          <a:lstStyle/>
          <a:p>
            <a:pPr algn="ctr"/>
            <a:r>
              <a:rPr lang="en-US" b="1" dirty="0"/>
              <a:t>WHAT IS KNOWN</a:t>
            </a:r>
          </a:p>
        </p:txBody>
      </p:sp>
      <p:sp>
        <p:nvSpPr>
          <p:cNvPr id="3" name="Content Placeholder 2">
            <a:extLst>
              <a:ext uri="{FF2B5EF4-FFF2-40B4-BE49-F238E27FC236}">
                <a16:creationId xmlns:a16="http://schemas.microsoft.com/office/drawing/2014/main" id="{C0C2B1AC-E314-35D3-7673-D33611584D1E}"/>
              </a:ext>
            </a:extLst>
          </p:cNvPr>
          <p:cNvSpPr>
            <a:spLocks noGrp="1"/>
          </p:cNvSpPr>
          <p:nvPr>
            <p:ph idx="1"/>
          </p:nvPr>
        </p:nvSpPr>
        <p:spPr>
          <a:xfrm>
            <a:off x="1569307" y="1534298"/>
            <a:ext cx="9588843" cy="4333102"/>
          </a:xfrm>
        </p:spPr>
        <p:txBody>
          <a:bodyPr/>
          <a:lstStyle/>
          <a:p>
            <a:pPr marL="0" indent="0">
              <a:buNone/>
            </a:pPr>
            <a:r>
              <a:rPr lang="en-US" dirty="0"/>
              <a:t>KILLER LEGALLY BOUGHT A 9MM HANDGUN THE MORNING OF THE SHOOTING</a:t>
            </a:r>
          </a:p>
          <a:p>
            <a:pPr marL="0" indent="0">
              <a:buNone/>
            </a:pPr>
            <a:r>
              <a:rPr lang="en-US" dirty="0"/>
              <a:t>KILLER HAD MADE PARNOID COMMENTS ABOUT THE GOVERNMENT MONITORING HIM</a:t>
            </a:r>
          </a:p>
          <a:p>
            <a:pPr marL="0" indent="0">
              <a:buNone/>
            </a:pPr>
            <a:r>
              <a:rPr lang="en-US" dirty="0"/>
              <a:t>KILLER APPEARED TO TARGET VICTIMS—EYE WITNESS ACCOUNTS</a:t>
            </a:r>
          </a:p>
          <a:p>
            <a:pPr marL="0" indent="0">
              <a:buNone/>
            </a:pPr>
            <a:r>
              <a:rPr lang="en-US" dirty="0"/>
              <a:t>KILLER LEFT A “DEATH NOTE” ON HIS PHONE:</a:t>
            </a:r>
          </a:p>
          <a:p>
            <a:pPr marL="0" indent="0">
              <a:buNone/>
            </a:pPr>
            <a:r>
              <a:rPr lang="en-US" dirty="0"/>
              <a:t>	1. CLAIMING COWORKERS MOCKED HIM</a:t>
            </a:r>
          </a:p>
          <a:p>
            <a:pPr marL="0" indent="0">
              <a:buNone/>
            </a:pPr>
            <a:r>
              <a:rPr lang="en-US" dirty="0"/>
              <a:t>	2. MENTIONING GOD REPEATEDLY AND ASKING FOR FORGIVENESS</a:t>
            </a:r>
          </a:p>
          <a:p>
            <a:pPr marL="0" indent="0">
              <a:buNone/>
            </a:pPr>
            <a:r>
              <a:rPr lang="en-US" dirty="0"/>
              <a:t>	3. CLAIMING SATAN MADE HIM DO IT</a:t>
            </a:r>
          </a:p>
          <a:p>
            <a:pPr marL="0" indent="0">
              <a:buNone/>
            </a:pPr>
            <a:r>
              <a:rPr lang="en-US" dirty="0"/>
              <a:t>	4. DESCRIBING NON-TRADITIONAL CANCER TREATMENT</a:t>
            </a:r>
          </a:p>
          <a:p>
            <a:pPr marL="0" indent="0">
              <a:buNone/>
            </a:pPr>
            <a:r>
              <a:rPr lang="en-US" dirty="0"/>
              <a:t>	5  DISTRESSING OVER NOT HAVING A WIFE</a:t>
            </a:r>
          </a:p>
          <a:p>
            <a:pPr marL="0" indent="0">
              <a:buNone/>
            </a:pPr>
            <a:endParaRPr lang="en-US" dirty="0"/>
          </a:p>
        </p:txBody>
      </p:sp>
      <p:sp>
        <p:nvSpPr>
          <p:cNvPr id="4" name="Content Placeholder 2">
            <a:extLst>
              <a:ext uri="{FF2B5EF4-FFF2-40B4-BE49-F238E27FC236}">
                <a16:creationId xmlns:a16="http://schemas.microsoft.com/office/drawing/2014/main" id="{F5EADBF7-CE83-85EA-DADA-EB6FE89FC7C9}"/>
              </a:ext>
            </a:extLst>
          </p:cNvPr>
          <p:cNvSpPr txBox="1">
            <a:spLocks/>
          </p:cNvSpPr>
          <p:nvPr/>
        </p:nvSpPr>
        <p:spPr>
          <a:xfrm>
            <a:off x="1383957" y="1742302"/>
            <a:ext cx="9601200" cy="3581400"/>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endParaRPr lang="en-US"/>
          </a:p>
        </p:txBody>
      </p:sp>
    </p:spTree>
    <p:extLst>
      <p:ext uri="{BB962C8B-B14F-4D97-AF65-F5344CB8AC3E}">
        <p14:creationId xmlns:p14="http://schemas.microsoft.com/office/powerpoint/2010/main" val="32906015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79830-5DF6-73EF-3129-12B762BE55F0}"/>
              </a:ext>
            </a:extLst>
          </p:cNvPr>
          <p:cNvSpPr>
            <a:spLocks noGrp="1"/>
          </p:cNvSpPr>
          <p:nvPr>
            <p:ph type="title"/>
          </p:nvPr>
        </p:nvSpPr>
        <p:spPr/>
        <p:txBody>
          <a:bodyPr/>
          <a:lstStyle/>
          <a:p>
            <a:pPr algn="ctr"/>
            <a:r>
              <a:rPr lang="en-US" b="1" dirty="0"/>
              <a:t>PRIVATIZATION OF</a:t>
            </a:r>
            <a:br>
              <a:rPr lang="en-US" b="1" dirty="0"/>
            </a:br>
            <a:r>
              <a:rPr lang="en-US" b="1" dirty="0"/>
              <a:t>MENTAL HEALTH CARE?</a:t>
            </a:r>
          </a:p>
        </p:txBody>
      </p:sp>
      <p:sp>
        <p:nvSpPr>
          <p:cNvPr id="3" name="Content Placeholder 2">
            <a:extLst>
              <a:ext uri="{FF2B5EF4-FFF2-40B4-BE49-F238E27FC236}">
                <a16:creationId xmlns:a16="http://schemas.microsoft.com/office/drawing/2014/main" id="{2048EAC8-59F9-BC91-7C1C-5294B8788245}"/>
              </a:ext>
            </a:extLst>
          </p:cNvPr>
          <p:cNvSpPr>
            <a:spLocks noGrp="1"/>
          </p:cNvSpPr>
          <p:nvPr>
            <p:ph idx="1"/>
          </p:nvPr>
        </p:nvSpPr>
        <p:spPr>
          <a:xfrm>
            <a:off x="1371600" y="2590800"/>
            <a:ext cx="9601200" cy="3581400"/>
          </a:xfrm>
        </p:spPr>
        <p:txBody>
          <a:bodyPr/>
          <a:lstStyle/>
          <a:p>
            <a:pPr marL="0" indent="0">
              <a:buNone/>
            </a:pPr>
            <a:r>
              <a:rPr lang="en-US" dirty="0"/>
              <a:t>QUALITY OF MENTAL HEALTH CARE HAS PLUMMETED SINCE VIRGINIA PRIVATIZED MENTAL HEALTH TREATMENT.</a:t>
            </a:r>
          </a:p>
          <a:p>
            <a:pPr marL="0" indent="0">
              <a:buNone/>
            </a:pPr>
            <a:r>
              <a:rPr lang="en-US" dirty="0"/>
              <a:t>THE NEW JERSEY “COUPON SYSTEM,” A DISASTER.</a:t>
            </a:r>
          </a:p>
          <a:p>
            <a:pPr marL="0" indent="0">
              <a:buNone/>
            </a:pPr>
            <a:r>
              <a:rPr lang="en-US" dirty="0"/>
              <a:t>UNTRAINED OR NOT ADEQUATELY TRAINED PEOPLE ARE PUT IN CHARGE OF MENTALLY DISABLED PEOPLE.</a:t>
            </a:r>
          </a:p>
          <a:p>
            <a:pPr marL="0" indent="0">
              <a:buNone/>
            </a:pPr>
            <a:r>
              <a:rPr lang="en-US" dirty="0"/>
              <a:t>MENTAL HEALTH CARE CANNOT BE RUN ON A “FOR PROFIT BASIS” AND BE EFFECTIVE.</a:t>
            </a:r>
          </a:p>
        </p:txBody>
      </p:sp>
    </p:spTree>
    <p:extLst>
      <p:ext uri="{BB962C8B-B14F-4D97-AF65-F5344CB8AC3E}">
        <p14:creationId xmlns:p14="http://schemas.microsoft.com/office/powerpoint/2010/main" val="21284040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64984-D6E3-AC8E-E7F8-2BD96AF8C8F1}"/>
              </a:ext>
            </a:extLst>
          </p:cNvPr>
          <p:cNvSpPr>
            <a:spLocks noGrp="1"/>
          </p:cNvSpPr>
          <p:nvPr>
            <p:ph type="title"/>
          </p:nvPr>
        </p:nvSpPr>
        <p:spPr/>
        <p:txBody>
          <a:bodyPr/>
          <a:lstStyle/>
          <a:p>
            <a:pPr algn="ctr"/>
            <a:r>
              <a:rPr lang="en-US" dirty="0"/>
              <a:t>PHASES OF RECOVERY</a:t>
            </a:r>
          </a:p>
        </p:txBody>
      </p:sp>
      <p:sp>
        <p:nvSpPr>
          <p:cNvPr id="3" name="Content Placeholder 2">
            <a:extLst>
              <a:ext uri="{FF2B5EF4-FFF2-40B4-BE49-F238E27FC236}">
                <a16:creationId xmlns:a16="http://schemas.microsoft.com/office/drawing/2014/main" id="{9D0A66B4-46AE-5EDB-168C-C56165090FFD}"/>
              </a:ext>
            </a:extLst>
          </p:cNvPr>
          <p:cNvSpPr>
            <a:spLocks noGrp="1"/>
          </p:cNvSpPr>
          <p:nvPr>
            <p:ph idx="1"/>
          </p:nvPr>
        </p:nvSpPr>
        <p:spPr/>
        <p:txBody>
          <a:bodyPr>
            <a:normAutofit lnSpcReduction="10000"/>
          </a:bodyPr>
          <a:lstStyle/>
          <a:p>
            <a:pPr marL="514350" indent="-514350">
              <a:buAutoNum type="arabicPeriod"/>
            </a:pPr>
            <a:r>
              <a:rPr lang="en-US" sz="2800" dirty="0"/>
              <a:t>ACUTE—IMMEDIATE REACTION, BUT CAN GO YEARS</a:t>
            </a:r>
          </a:p>
          <a:p>
            <a:pPr marL="514350" indent="-514350">
              <a:buAutoNum type="arabicPeriod"/>
            </a:pPr>
            <a:r>
              <a:rPr lang="en-US" sz="2800" dirty="0"/>
              <a:t>INTERMEDIATE—COMING TO TERMS WITH WHAT HAS HAPPENED</a:t>
            </a:r>
          </a:p>
          <a:p>
            <a:pPr marL="514350" indent="-514350">
              <a:buAutoNum type="arabicPeriod"/>
            </a:pPr>
            <a:r>
              <a:rPr lang="en-US" sz="2800" dirty="0"/>
              <a:t>LONG-TERM—THE REST OF YOUR LIFE, YOU LEARN TO LIVE WITH IT</a:t>
            </a:r>
          </a:p>
          <a:p>
            <a:pPr marL="0" indent="0">
              <a:buNone/>
            </a:pPr>
            <a:r>
              <a:rPr lang="en-US" sz="2800" dirty="0"/>
              <a:t>THE ABOVE IS NOT SET IN STONE. EVERYONE REACTS DIFFERENTLY TO MASS SHOOTINGS (SUDDEN TRAUMA). SOME CONTINUE TO SUFFER FROM PTSD FOR YEARS OR DECADES. </a:t>
            </a:r>
          </a:p>
        </p:txBody>
      </p:sp>
    </p:spTree>
    <p:extLst>
      <p:ext uri="{BB962C8B-B14F-4D97-AF65-F5344CB8AC3E}">
        <p14:creationId xmlns:p14="http://schemas.microsoft.com/office/powerpoint/2010/main" val="13399067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28B94-DDB7-3F80-E9B3-C509A73559BF}"/>
              </a:ext>
            </a:extLst>
          </p:cNvPr>
          <p:cNvSpPr>
            <a:spLocks noGrp="1"/>
          </p:cNvSpPr>
          <p:nvPr>
            <p:ph type="title"/>
          </p:nvPr>
        </p:nvSpPr>
        <p:spPr/>
        <p:txBody>
          <a:bodyPr>
            <a:normAutofit fontScale="90000"/>
          </a:bodyPr>
          <a:lstStyle/>
          <a:p>
            <a:pPr algn="ctr"/>
            <a:r>
              <a:rPr lang="en-US" b="1" dirty="0"/>
              <a:t>COMMON SIGNS </a:t>
            </a:r>
            <a:br>
              <a:rPr lang="en-US" b="1" dirty="0"/>
            </a:br>
            <a:r>
              <a:rPr lang="en-US" b="1" dirty="0"/>
              <a:t>OF TRAUMA </a:t>
            </a:r>
            <a:br>
              <a:rPr lang="en-US" sz="2000" b="1" dirty="0"/>
            </a:br>
            <a:r>
              <a:rPr lang="en-US" sz="2000" b="1" dirty="0"/>
              <a:t>(YOU MAY BE FEELING ONE OR MORE THESE)</a:t>
            </a:r>
            <a:endParaRPr lang="en-US" b="1" dirty="0"/>
          </a:p>
        </p:txBody>
      </p:sp>
      <p:sp>
        <p:nvSpPr>
          <p:cNvPr id="3" name="Content Placeholder 2">
            <a:extLst>
              <a:ext uri="{FF2B5EF4-FFF2-40B4-BE49-F238E27FC236}">
                <a16:creationId xmlns:a16="http://schemas.microsoft.com/office/drawing/2014/main" id="{00C4080C-274A-51D1-3438-A36D48E0F96E}"/>
              </a:ext>
            </a:extLst>
          </p:cNvPr>
          <p:cNvSpPr>
            <a:spLocks noGrp="1"/>
          </p:cNvSpPr>
          <p:nvPr>
            <p:ph idx="1"/>
          </p:nvPr>
        </p:nvSpPr>
        <p:spPr/>
        <p:txBody>
          <a:bodyPr>
            <a:normAutofit fontScale="62500" lnSpcReduction="20000"/>
          </a:bodyPr>
          <a:lstStyle/>
          <a:p>
            <a:pPr marL="514350" indent="-514350">
              <a:buAutoNum type="arabicPeriod"/>
            </a:pPr>
            <a:r>
              <a:rPr lang="en-US" sz="2800" dirty="0">
                <a:latin typeface="Helvetica" pitchFamily="2" charset="0"/>
              </a:rPr>
              <a:t>NIGHTMARES</a:t>
            </a:r>
          </a:p>
          <a:p>
            <a:pPr marL="514350" indent="-514350">
              <a:buAutoNum type="arabicPeriod"/>
            </a:pPr>
            <a:r>
              <a:rPr lang="en-US" sz="2800" dirty="0">
                <a:latin typeface="Helvetica" pitchFamily="2" charset="0"/>
              </a:rPr>
              <a:t>MEMORY ISSUES</a:t>
            </a:r>
          </a:p>
          <a:p>
            <a:pPr marL="514350" indent="-514350">
              <a:buAutoNum type="arabicPeriod"/>
            </a:pPr>
            <a:r>
              <a:rPr lang="en-US" sz="2800" dirty="0">
                <a:latin typeface="Helvetica" pitchFamily="2" charset="0"/>
              </a:rPr>
              <a:t>INSOMNIA</a:t>
            </a:r>
          </a:p>
          <a:p>
            <a:pPr marL="514350" indent="-514350">
              <a:buAutoNum type="arabicPeriod"/>
            </a:pPr>
            <a:r>
              <a:rPr lang="en-US" sz="2800" dirty="0">
                <a:latin typeface="Helvetica" pitchFamily="2" charset="0"/>
              </a:rPr>
              <a:t>HOPELESSNESS</a:t>
            </a:r>
          </a:p>
          <a:p>
            <a:pPr marL="514350" indent="-514350">
              <a:buAutoNum type="arabicPeriod"/>
            </a:pPr>
            <a:r>
              <a:rPr lang="en-US" sz="2800" dirty="0">
                <a:latin typeface="Helvetica" pitchFamily="2" charset="0"/>
              </a:rPr>
              <a:t>INABILITY TO FOCUS</a:t>
            </a:r>
          </a:p>
          <a:p>
            <a:pPr marL="514350" indent="-514350">
              <a:buAutoNum type="arabicPeriod"/>
            </a:pPr>
            <a:r>
              <a:rPr lang="en-US" sz="2800" dirty="0">
                <a:latin typeface="Helvetica" pitchFamily="2" charset="0"/>
              </a:rPr>
              <a:t>SHAME (ESPECIALLY SUVIVORS)</a:t>
            </a:r>
          </a:p>
          <a:p>
            <a:pPr marL="514350" indent="-514350">
              <a:buAutoNum type="arabicPeriod"/>
            </a:pPr>
            <a:r>
              <a:rPr lang="en-US" sz="2800" dirty="0">
                <a:latin typeface="Helvetica" pitchFamily="2" charset="0"/>
              </a:rPr>
              <a:t>WITHDRAWAL AND NUMBNESS</a:t>
            </a:r>
          </a:p>
          <a:p>
            <a:pPr marL="514350" indent="-514350">
              <a:buAutoNum type="arabicPeriod"/>
            </a:pPr>
            <a:r>
              <a:rPr lang="en-US" sz="2800" dirty="0">
                <a:latin typeface="Helvetica" pitchFamily="2" charset="0"/>
              </a:rPr>
              <a:t>LOW ENEGRY</a:t>
            </a:r>
          </a:p>
          <a:p>
            <a:pPr marL="514350" indent="-514350">
              <a:buAutoNum type="arabicPeriod"/>
            </a:pPr>
            <a:r>
              <a:rPr lang="en-US" sz="2800" dirty="0">
                <a:latin typeface="Helvetica" pitchFamily="2" charset="0"/>
              </a:rPr>
              <a:t>DISCONNECTION (WITH FAMILY, FRIENDS, SOCIETY)</a:t>
            </a:r>
          </a:p>
          <a:p>
            <a:pPr marL="514350" indent="-514350">
              <a:buAutoNum type="arabicPeriod"/>
            </a:pPr>
            <a:r>
              <a:rPr lang="en-US" sz="2800" dirty="0">
                <a:latin typeface="Helvetica" pitchFamily="2" charset="0"/>
              </a:rPr>
              <a:t>DESPAIR</a:t>
            </a:r>
          </a:p>
        </p:txBody>
      </p:sp>
    </p:spTree>
    <p:extLst>
      <p:ext uri="{BB962C8B-B14F-4D97-AF65-F5344CB8AC3E}">
        <p14:creationId xmlns:p14="http://schemas.microsoft.com/office/powerpoint/2010/main" val="40138174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A28FC-34AF-C610-9A6E-7A6CF3F0B66A}"/>
              </a:ext>
            </a:extLst>
          </p:cNvPr>
          <p:cNvSpPr>
            <a:spLocks noGrp="1"/>
          </p:cNvSpPr>
          <p:nvPr>
            <p:ph type="title"/>
          </p:nvPr>
        </p:nvSpPr>
        <p:spPr/>
        <p:txBody>
          <a:bodyPr/>
          <a:lstStyle/>
          <a:p>
            <a:pPr algn="ctr"/>
            <a:r>
              <a:rPr lang="en-US" b="1" dirty="0"/>
              <a:t>PROTECTIVE FACTORS</a:t>
            </a:r>
          </a:p>
        </p:txBody>
      </p:sp>
      <p:sp>
        <p:nvSpPr>
          <p:cNvPr id="3" name="Content Placeholder 2">
            <a:extLst>
              <a:ext uri="{FF2B5EF4-FFF2-40B4-BE49-F238E27FC236}">
                <a16:creationId xmlns:a16="http://schemas.microsoft.com/office/drawing/2014/main" id="{A8F3D652-F0E7-440D-24F4-123396B281CF}"/>
              </a:ext>
            </a:extLst>
          </p:cNvPr>
          <p:cNvSpPr>
            <a:spLocks noGrp="1"/>
          </p:cNvSpPr>
          <p:nvPr>
            <p:ph idx="1"/>
          </p:nvPr>
        </p:nvSpPr>
        <p:spPr/>
        <p:txBody>
          <a:bodyPr>
            <a:normAutofit/>
          </a:bodyPr>
          <a:lstStyle/>
          <a:p>
            <a:pPr marL="514350" indent="-514350">
              <a:buAutoNum type="arabicPeriod"/>
            </a:pPr>
            <a:r>
              <a:rPr lang="en-US" sz="2800" dirty="0"/>
              <a:t>SOCIAL SUPPORT—FAMILY, FRIENDS, RELIGIOUS INSTITUTIONS</a:t>
            </a:r>
          </a:p>
          <a:p>
            <a:pPr marL="514350" indent="-514350">
              <a:buAutoNum type="arabicPeriod"/>
            </a:pPr>
            <a:r>
              <a:rPr lang="en-US" sz="2800" dirty="0"/>
              <a:t>SELF-AWARENESS—DON’T BE ASHAMED OR AFRAID TO GET HELP</a:t>
            </a:r>
          </a:p>
          <a:p>
            <a:pPr marL="514350" indent="-514350">
              <a:buAutoNum type="arabicPeriod"/>
            </a:pPr>
            <a:r>
              <a:rPr lang="en-US" sz="2800" dirty="0"/>
              <a:t>HEALTHY ORGANIZATIONS—COUNSELING (MALES—DON’T BE AFRAID TO SHOW EMOTIONS, E.G. CRY</a:t>
            </a:r>
          </a:p>
        </p:txBody>
      </p:sp>
    </p:spTree>
    <p:extLst>
      <p:ext uri="{BB962C8B-B14F-4D97-AF65-F5344CB8AC3E}">
        <p14:creationId xmlns:p14="http://schemas.microsoft.com/office/powerpoint/2010/main" val="27948282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8CBD8-40B6-A1A0-D462-6D2FDAD45DD3}"/>
              </a:ext>
            </a:extLst>
          </p:cNvPr>
          <p:cNvSpPr>
            <a:spLocks noGrp="1"/>
          </p:cNvSpPr>
          <p:nvPr>
            <p:ph type="title"/>
          </p:nvPr>
        </p:nvSpPr>
        <p:spPr/>
        <p:txBody>
          <a:bodyPr/>
          <a:lstStyle/>
          <a:p>
            <a:pPr algn="ctr"/>
            <a:r>
              <a:rPr lang="en-US" b="1" dirty="0"/>
              <a:t>SELF-CARE/COPING</a:t>
            </a:r>
            <a:br>
              <a:rPr lang="en-US" b="1" dirty="0"/>
            </a:br>
            <a:r>
              <a:rPr lang="en-US" b="1" dirty="0"/>
              <a:t>THINGS YOU CAN DO</a:t>
            </a:r>
          </a:p>
        </p:txBody>
      </p:sp>
      <p:sp>
        <p:nvSpPr>
          <p:cNvPr id="3" name="Content Placeholder 2">
            <a:extLst>
              <a:ext uri="{FF2B5EF4-FFF2-40B4-BE49-F238E27FC236}">
                <a16:creationId xmlns:a16="http://schemas.microsoft.com/office/drawing/2014/main" id="{D3BAD4C6-E6D1-BC08-E868-A8589CDFB5C0}"/>
              </a:ext>
            </a:extLst>
          </p:cNvPr>
          <p:cNvSpPr>
            <a:spLocks noGrp="1"/>
          </p:cNvSpPr>
          <p:nvPr>
            <p:ph idx="1"/>
          </p:nvPr>
        </p:nvSpPr>
        <p:spPr/>
        <p:txBody>
          <a:bodyPr>
            <a:normAutofit fontScale="92500" lnSpcReduction="10000"/>
          </a:bodyPr>
          <a:lstStyle/>
          <a:p>
            <a:pPr marL="457200" indent="-457200">
              <a:buAutoNum type="arabicPeriod"/>
            </a:pPr>
            <a:r>
              <a:rPr lang="en-US" dirty="0"/>
              <a:t>JOUNALING </a:t>
            </a:r>
          </a:p>
          <a:p>
            <a:pPr marL="457200" indent="-457200">
              <a:buAutoNum type="arabicPeriod"/>
            </a:pPr>
            <a:r>
              <a:rPr lang="en-US" dirty="0"/>
              <a:t>MAKE TIME FOR REFLECTION</a:t>
            </a:r>
          </a:p>
          <a:p>
            <a:pPr marL="457200" indent="-457200">
              <a:buAutoNum type="arabicPeriod"/>
            </a:pPr>
            <a:r>
              <a:rPr lang="en-US" dirty="0"/>
              <a:t>SPEND TIME IN/WITH NATURE—PETS</a:t>
            </a:r>
          </a:p>
          <a:p>
            <a:pPr marL="457200" indent="-457200">
              <a:buAutoNum type="arabicPeriod"/>
            </a:pPr>
            <a:r>
              <a:rPr lang="en-US" dirty="0"/>
              <a:t>FIND SPIRITUAL CONNECTION OR COMMUNITY</a:t>
            </a:r>
          </a:p>
          <a:p>
            <a:pPr marL="457200" indent="-457200">
              <a:buAutoNum type="arabicPeriod"/>
            </a:pPr>
            <a:r>
              <a:rPr lang="en-US" dirty="0"/>
              <a:t>MEDIATE AND/OR PRAY</a:t>
            </a:r>
          </a:p>
          <a:p>
            <a:pPr marL="457200" indent="-457200">
              <a:buAutoNum type="arabicPeriod"/>
            </a:pPr>
            <a:r>
              <a:rPr lang="en-US" dirty="0"/>
              <a:t>SING--MUSIC</a:t>
            </a:r>
          </a:p>
          <a:p>
            <a:pPr marL="457200" indent="-457200">
              <a:buAutoNum type="arabicPeriod"/>
            </a:pPr>
            <a:r>
              <a:rPr lang="en-US" dirty="0"/>
              <a:t>READ INSPIRATIONAL LITURATURE</a:t>
            </a:r>
          </a:p>
          <a:p>
            <a:pPr marL="457200" indent="-457200">
              <a:buAutoNum type="arabicPeriod"/>
            </a:pPr>
            <a:r>
              <a:rPr lang="en-US" dirty="0"/>
              <a:t>DEVELOP PERSONAL RITUALS/ROUTINES</a:t>
            </a:r>
          </a:p>
          <a:p>
            <a:pPr marL="457200" indent="-457200">
              <a:buAutoNum type="arabicPeriod"/>
            </a:pPr>
            <a:r>
              <a:rPr lang="en-US" dirty="0"/>
              <a:t>SEEK THERAPY</a:t>
            </a:r>
          </a:p>
          <a:p>
            <a:pPr marL="457200" indent="-457200">
              <a:buAutoNum type="arabicPeriod"/>
            </a:pPr>
            <a:endParaRPr lang="en-US" dirty="0"/>
          </a:p>
        </p:txBody>
      </p:sp>
    </p:spTree>
    <p:extLst>
      <p:ext uri="{BB962C8B-B14F-4D97-AF65-F5344CB8AC3E}">
        <p14:creationId xmlns:p14="http://schemas.microsoft.com/office/powerpoint/2010/main" val="25382242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08751-0FC0-D27E-5D99-B61A49CFA844}"/>
              </a:ext>
            </a:extLst>
          </p:cNvPr>
          <p:cNvSpPr>
            <a:spLocks noGrp="1"/>
          </p:cNvSpPr>
          <p:nvPr>
            <p:ph type="title"/>
          </p:nvPr>
        </p:nvSpPr>
        <p:spPr/>
        <p:txBody>
          <a:bodyPr>
            <a:normAutofit fontScale="90000"/>
          </a:bodyPr>
          <a:lstStyle/>
          <a:p>
            <a:pPr algn="ctr"/>
            <a:r>
              <a:rPr lang="en-US" sz="6000" b="1" dirty="0"/>
              <a:t>ROLE OF COMMUNITIES OF FAITH</a:t>
            </a:r>
          </a:p>
        </p:txBody>
      </p:sp>
      <p:sp>
        <p:nvSpPr>
          <p:cNvPr id="3" name="Content Placeholder 2">
            <a:extLst>
              <a:ext uri="{FF2B5EF4-FFF2-40B4-BE49-F238E27FC236}">
                <a16:creationId xmlns:a16="http://schemas.microsoft.com/office/drawing/2014/main" id="{A5CDFACE-57BA-5F72-400D-00CA0F04ABA6}"/>
              </a:ext>
            </a:extLst>
          </p:cNvPr>
          <p:cNvSpPr>
            <a:spLocks noGrp="1"/>
          </p:cNvSpPr>
          <p:nvPr>
            <p:ph idx="1"/>
          </p:nvPr>
        </p:nvSpPr>
        <p:spPr>
          <a:xfrm>
            <a:off x="1371600" y="2603577"/>
            <a:ext cx="9801616" cy="4060270"/>
          </a:xfrm>
        </p:spPr>
        <p:txBody>
          <a:bodyPr>
            <a:normAutofit fontScale="77500" lnSpcReduction="20000"/>
          </a:bodyPr>
          <a:lstStyle/>
          <a:p>
            <a:pPr marL="742950" indent="-742950">
              <a:buAutoNum type="arabicPeriod"/>
            </a:pPr>
            <a:r>
              <a:rPr lang="en-US" sz="4000" dirty="0"/>
              <a:t>SPEAK OUT—TAKE EVERY OPPORTUNITY, </a:t>
            </a:r>
            <a:r>
              <a:rPr lang="en-US" sz="4000" b="1" u="sng" dirty="0"/>
              <a:t>DIFFICULT</a:t>
            </a:r>
            <a:r>
              <a:rPr lang="en-US" sz="4000" dirty="0"/>
              <a:t> (NY AVE. PRESBYTERIAN CHURCH)</a:t>
            </a:r>
          </a:p>
          <a:p>
            <a:pPr marL="742950" indent="-742950">
              <a:buAutoNum type="arabicPeriod"/>
            </a:pPr>
            <a:r>
              <a:rPr lang="en-US" sz="4000" dirty="0"/>
              <a:t>SUPPORT </a:t>
            </a:r>
            <a:r>
              <a:rPr lang="en-US" sz="4000" b="1" u="sng" dirty="0"/>
              <a:t>ANY</a:t>
            </a:r>
            <a:r>
              <a:rPr lang="en-US" sz="4000" dirty="0"/>
              <a:t> POLITICIAN WHO IS PROMOTING</a:t>
            </a:r>
          </a:p>
          <a:p>
            <a:pPr marL="0" indent="0">
              <a:buNone/>
            </a:pPr>
            <a:r>
              <a:rPr lang="en-US" sz="4000" dirty="0"/>
              <a:t>       SENSIBLE GUN LAWS</a:t>
            </a:r>
          </a:p>
          <a:p>
            <a:pPr marL="0" indent="0">
              <a:buNone/>
            </a:pPr>
            <a:r>
              <a:rPr lang="en-US" sz="4000" dirty="0"/>
              <a:t>3.    </a:t>
            </a:r>
            <a:r>
              <a:rPr lang="en-US" sz="4000" b="1" u="sng" dirty="0"/>
              <a:t>DON’T BE FOOLED</a:t>
            </a:r>
          </a:p>
          <a:p>
            <a:pPr marL="0" indent="0">
              <a:buNone/>
            </a:pPr>
            <a:r>
              <a:rPr lang="en-US" sz="4000" dirty="0"/>
              <a:t>		VIRGINIA LAWS</a:t>
            </a:r>
          </a:p>
          <a:p>
            <a:pPr marL="0" indent="0">
              <a:buNone/>
            </a:pPr>
            <a:r>
              <a:rPr lang="en-US" sz="4000" dirty="0"/>
              <a:t>		PAID REPORTS—BIAS</a:t>
            </a:r>
          </a:p>
          <a:p>
            <a:pPr marL="742950" indent="-742950">
              <a:buAutoNum type="arabicPeriod" startAt="4"/>
            </a:pPr>
            <a:r>
              <a:rPr lang="en-US" sz="4000" dirty="0"/>
              <a:t>WRITE LETTERS—TO NEWSPAPERS, POLITICANS, ETC.</a:t>
            </a:r>
          </a:p>
          <a:p>
            <a:pPr marL="0" indent="0">
              <a:buNone/>
            </a:pPr>
            <a:endParaRPr lang="en-US" sz="4000" dirty="0"/>
          </a:p>
        </p:txBody>
      </p:sp>
    </p:spTree>
    <p:extLst>
      <p:ext uri="{BB962C8B-B14F-4D97-AF65-F5344CB8AC3E}">
        <p14:creationId xmlns:p14="http://schemas.microsoft.com/office/powerpoint/2010/main" val="35095415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4AF0A-657D-47EC-1665-8AF7CCBAFDDF}"/>
              </a:ext>
            </a:extLst>
          </p:cNvPr>
          <p:cNvSpPr>
            <a:spLocks noGrp="1"/>
          </p:cNvSpPr>
          <p:nvPr>
            <p:ph type="title"/>
          </p:nvPr>
        </p:nvSpPr>
        <p:spPr>
          <a:xfrm>
            <a:off x="1219201" y="335845"/>
            <a:ext cx="9601200" cy="872067"/>
          </a:xfrm>
        </p:spPr>
        <p:txBody>
          <a:bodyPr/>
          <a:lstStyle/>
          <a:p>
            <a:r>
              <a:rPr lang="en-US" b="1" dirty="0"/>
              <a:t>WHAT YOU CAN DO—DONATE &amp; WRITE</a:t>
            </a:r>
          </a:p>
        </p:txBody>
      </p:sp>
      <p:sp>
        <p:nvSpPr>
          <p:cNvPr id="3" name="Content Placeholder 2">
            <a:extLst>
              <a:ext uri="{FF2B5EF4-FFF2-40B4-BE49-F238E27FC236}">
                <a16:creationId xmlns:a16="http://schemas.microsoft.com/office/drawing/2014/main" id="{907773A6-9121-B790-A337-28F3B25FFEC5}"/>
              </a:ext>
            </a:extLst>
          </p:cNvPr>
          <p:cNvSpPr>
            <a:spLocks noGrp="1"/>
          </p:cNvSpPr>
          <p:nvPr>
            <p:ph idx="1"/>
          </p:nvPr>
        </p:nvSpPr>
        <p:spPr>
          <a:xfrm>
            <a:off x="1219201" y="1207912"/>
            <a:ext cx="9753600" cy="5396087"/>
          </a:xfrm>
        </p:spPr>
        <p:txBody>
          <a:bodyPr>
            <a:normAutofit/>
          </a:bodyPr>
          <a:lstStyle/>
          <a:p>
            <a:pPr marL="0" indent="0">
              <a:buNone/>
            </a:pPr>
            <a:r>
              <a:rPr lang="en-US" sz="3200" dirty="0"/>
              <a:t>DONATIONS:</a:t>
            </a:r>
          </a:p>
          <a:p>
            <a:pPr marL="514350" indent="-514350">
              <a:lnSpc>
                <a:spcPct val="100000"/>
              </a:lnSpc>
              <a:buAutoNum type="arabicPeriod"/>
            </a:pPr>
            <a:r>
              <a:rPr lang="en-US" dirty="0"/>
              <a:t>THE HAVEN SHELTER (IN MEMORY OF ANGELA DALES)</a:t>
            </a:r>
          </a:p>
          <a:p>
            <a:pPr marL="0" indent="0">
              <a:lnSpc>
                <a:spcPct val="100000"/>
              </a:lnSpc>
              <a:buNone/>
            </a:pPr>
            <a:r>
              <a:rPr lang="en-US" dirty="0"/>
              <a:t>        102 WALNUT STREET</a:t>
            </a:r>
          </a:p>
          <a:p>
            <a:pPr marL="0" indent="0">
              <a:lnSpc>
                <a:spcPct val="100000"/>
              </a:lnSpc>
              <a:buNone/>
            </a:pPr>
            <a:r>
              <a:rPr lang="en-US" dirty="0"/>
              <a:t>        WARSAW, VIRGINIA   22572</a:t>
            </a:r>
          </a:p>
          <a:p>
            <a:pPr marL="514350" indent="-514350">
              <a:buAutoNum type="arabicPeriod" startAt="2"/>
            </a:pPr>
            <a:r>
              <a:rPr lang="en-US" dirty="0"/>
              <a:t>MICHAEL POHLE, JR. SCHOLARSHIP FUND</a:t>
            </a:r>
          </a:p>
          <a:p>
            <a:pPr marL="0" indent="0">
              <a:buNone/>
            </a:pPr>
            <a:r>
              <a:rPr lang="en-US" dirty="0"/>
              <a:t>        C/O HUNTERDON HIGH SCHOOL</a:t>
            </a:r>
          </a:p>
          <a:p>
            <a:pPr marL="0" indent="0">
              <a:buNone/>
            </a:pPr>
            <a:r>
              <a:rPr lang="en-US" dirty="0"/>
              <a:t>        84 ROUTE 31</a:t>
            </a:r>
          </a:p>
          <a:p>
            <a:pPr marL="0" indent="0">
              <a:buNone/>
            </a:pPr>
            <a:r>
              <a:rPr lang="en-US" dirty="0"/>
              <a:t>        FLEMINGTON, NJ     08822</a:t>
            </a:r>
          </a:p>
          <a:p>
            <a:pPr marL="0" indent="0">
              <a:buNone/>
            </a:pPr>
            <a:r>
              <a:rPr lang="en-US" sz="3200" dirty="0"/>
              <a:t>WRITE/PHONE/EMAIL</a:t>
            </a:r>
          </a:p>
          <a:p>
            <a:pPr marL="457200" indent="-457200">
              <a:buAutoNum type="arabicPeriod"/>
            </a:pPr>
            <a:r>
              <a:rPr lang="en-US" dirty="0"/>
              <a:t>YOUR STATE SENATOR AND DELEGATE</a:t>
            </a:r>
          </a:p>
          <a:p>
            <a:pPr marL="457200" indent="-457200">
              <a:buAutoNum type="arabicPeriod"/>
            </a:pPr>
            <a:r>
              <a:rPr lang="en-US" dirty="0"/>
              <a:t>LETTERS TO THE EDITOR</a:t>
            </a:r>
          </a:p>
        </p:txBody>
      </p:sp>
    </p:spTree>
    <p:extLst>
      <p:ext uri="{BB962C8B-B14F-4D97-AF65-F5344CB8AC3E}">
        <p14:creationId xmlns:p14="http://schemas.microsoft.com/office/powerpoint/2010/main" val="1659842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DD4A4-B04F-5CBD-C392-5BA47C6BCE63}"/>
              </a:ext>
            </a:extLst>
          </p:cNvPr>
          <p:cNvSpPr>
            <a:spLocks noGrp="1"/>
          </p:cNvSpPr>
          <p:nvPr>
            <p:ph type="title"/>
          </p:nvPr>
        </p:nvSpPr>
        <p:spPr/>
        <p:txBody>
          <a:bodyPr>
            <a:normAutofit/>
          </a:bodyPr>
          <a:lstStyle/>
          <a:p>
            <a:pPr algn="ctr"/>
            <a:r>
              <a:rPr lang="en-US" sz="6000" b="1" dirty="0"/>
              <a:t>MAIN CONCLUSION</a:t>
            </a:r>
          </a:p>
        </p:txBody>
      </p:sp>
      <p:sp>
        <p:nvSpPr>
          <p:cNvPr id="3" name="Content Placeholder 2">
            <a:extLst>
              <a:ext uri="{FF2B5EF4-FFF2-40B4-BE49-F238E27FC236}">
                <a16:creationId xmlns:a16="http://schemas.microsoft.com/office/drawing/2014/main" id="{6B66FD2D-6D47-D31D-F860-64C057C345FF}"/>
              </a:ext>
            </a:extLst>
          </p:cNvPr>
          <p:cNvSpPr>
            <a:spLocks noGrp="1"/>
          </p:cNvSpPr>
          <p:nvPr>
            <p:ph idx="1"/>
          </p:nvPr>
        </p:nvSpPr>
        <p:spPr/>
        <p:txBody>
          <a:bodyPr>
            <a:normAutofit/>
          </a:bodyPr>
          <a:lstStyle/>
          <a:p>
            <a:pPr marL="0" indent="0">
              <a:buNone/>
            </a:pPr>
            <a:r>
              <a:rPr lang="en-US" sz="4400" b="1" dirty="0"/>
              <a:t>THE INCOMPETENCE AND NEGLIGENCE OF PEOPLE IN POSITIONS OF TRUST AND AUTHORITY MADE THE VAST MAJORITY OF MASS SHOOTINGS IN THIS COUNTRY INEVITABLE. </a:t>
            </a:r>
          </a:p>
        </p:txBody>
      </p:sp>
    </p:spTree>
    <p:extLst>
      <p:ext uri="{BB962C8B-B14F-4D97-AF65-F5344CB8AC3E}">
        <p14:creationId xmlns:p14="http://schemas.microsoft.com/office/powerpoint/2010/main" val="1247770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CF1CD-507E-A87E-F85B-75923CF2BD60}"/>
              </a:ext>
            </a:extLst>
          </p:cNvPr>
          <p:cNvSpPr>
            <a:spLocks noGrp="1"/>
          </p:cNvSpPr>
          <p:nvPr>
            <p:ph type="title"/>
          </p:nvPr>
        </p:nvSpPr>
        <p:spPr/>
        <p:txBody>
          <a:bodyPr>
            <a:normAutofit/>
          </a:bodyPr>
          <a:lstStyle/>
          <a:p>
            <a:pPr algn="ctr"/>
            <a:r>
              <a:rPr lang="en-US" sz="6000" b="1" dirty="0"/>
              <a:t>HANDOUTS</a:t>
            </a:r>
          </a:p>
        </p:txBody>
      </p:sp>
      <p:sp>
        <p:nvSpPr>
          <p:cNvPr id="3" name="Content Placeholder 2">
            <a:extLst>
              <a:ext uri="{FF2B5EF4-FFF2-40B4-BE49-F238E27FC236}">
                <a16:creationId xmlns:a16="http://schemas.microsoft.com/office/drawing/2014/main" id="{93377D90-E165-BA94-5E6F-489CE7EB154B}"/>
              </a:ext>
            </a:extLst>
          </p:cNvPr>
          <p:cNvSpPr>
            <a:spLocks noGrp="1"/>
          </p:cNvSpPr>
          <p:nvPr>
            <p:ph idx="1"/>
          </p:nvPr>
        </p:nvSpPr>
        <p:spPr>
          <a:xfrm>
            <a:off x="1371600" y="2171700"/>
            <a:ext cx="9601200" cy="3581400"/>
          </a:xfrm>
        </p:spPr>
        <p:txBody>
          <a:bodyPr>
            <a:normAutofit fontScale="77500" lnSpcReduction="20000"/>
          </a:bodyPr>
          <a:lstStyle/>
          <a:p>
            <a:pPr marL="742950" indent="-742950">
              <a:buAutoNum type="arabicPeriod"/>
            </a:pPr>
            <a:r>
              <a:rPr lang="en-US" sz="4000" dirty="0"/>
              <a:t>THE SECOND AMENDMENT</a:t>
            </a:r>
          </a:p>
          <a:p>
            <a:pPr marL="742950" indent="-742950">
              <a:buAutoNum type="arabicPeriod"/>
            </a:pPr>
            <a:r>
              <a:rPr lang="en-US" sz="4000" dirty="0"/>
              <a:t>AUSTRALIAN REGULATORY REFORMS</a:t>
            </a:r>
          </a:p>
          <a:p>
            <a:pPr marL="742950" indent="-742950">
              <a:buAutoNum type="arabicPeriod"/>
            </a:pPr>
            <a:r>
              <a:rPr lang="en-US" sz="4000" dirty="0"/>
              <a:t>FACTS ABOUT GUN VIOLENCE</a:t>
            </a:r>
          </a:p>
          <a:p>
            <a:pPr marL="742950" indent="-742950">
              <a:buAutoNum type="arabicPeriod"/>
            </a:pPr>
            <a:r>
              <a:rPr lang="en-US" sz="4000" dirty="0"/>
              <a:t>WHAT YOU CAN DO</a:t>
            </a:r>
          </a:p>
          <a:p>
            <a:pPr marL="742950" indent="-742950">
              <a:buAutoNum type="arabicPeriod"/>
            </a:pPr>
            <a:endParaRPr lang="en-US" sz="4000" dirty="0"/>
          </a:p>
          <a:p>
            <a:pPr marL="0" indent="0">
              <a:buNone/>
            </a:pPr>
            <a:r>
              <a:rPr lang="en-US" sz="4700" b="1" dirty="0"/>
              <a:t>FYI—THESE SLIDES AND HANDOUTS WILL BE POSTED ON MY WEBSITE: </a:t>
            </a:r>
            <a:r>
              <a:rPr lang="en-US" sz="4700" b="1" dirty="0" err="1"/>
              <a:t>www.davecariens.com</a:t>
            </a:r>
            <a:endParaRPr lang="en-US" sz="4700" b="1" dirty="0"/>
          </a:p>
        </p:txBody>
      </p:sp>
    </p:spTree>
    <p:extLst>
      <p:ext uri="{BB962C8B-B14F-4D97-AF65-F5344CB8AC3E}">
        <p14:creationId xmlns:p14="http://schemas.microsoft.com/office/powerpoint/2010/main" val="39527218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C97A0-DDD4-EDF1-A25C-AF051D6A740F}"/>
              </a:ext>
            </a:extLst>
          </p:cNvPr>
          <p:cNvSpPr>
            <a:spLocks noGrp="1"/>
          </p:cNvSpPr>
          <p:nvPr>
            <p:ph type="title"/>
          </p:nvPr>
        </p:nvSpPr>
        <p:spPr>
          <a:xfrm>
            <a:off x="1473200" y="1374422"/>
            <a:ext cx="9601200" cy="1485900"/>
          </a:xfrm>
        </p:spPr>
        <p:txBody>
          <a:bodyPr>
            <a:normAutofit/>
          </a:bodyPr>
          <a:lstStyle/>
          <a:p>
            <a:pPr algn="ctr"/>
            <a:endParaRPr lang="en-US" sz="6000" b="1" dirty="0"/>
          </a:p>
        </p:txBody>
      </p:sp>
      <p:sp>
        <p:nvSpPr>
          <p:cNvPr id="3" name="Content Placeholder 2">
            <a:extLst>
              <a:ext uri="{FF2B5EF4-FFF2-40B4-BE49-F238E27FC236}">
                <a16:creationId xmlns:a16="http://schemas.microsoft.com/office/drawing/2014/main" id="{F08A6068-9170-BC47-4670-7FB139828AAC}"/>
              </a:ext>
            </a:extLst>
          </p:cNvPr>
          <p:cNvSpPr>
            <a:spLocks noGrp="1"/>
          </p:cNvSpPr>
          <p:nvPr>
            <p:ph idx="1"/>
          </p:nvPr>
        </p:nvSpPr>
        <p:spPr>
          <a:xfrm>
            <a:off x="1371600" y="1638300"/>
            <a:ext cx="9601200" cy="3581400"/>
          </a:xfrm>
        </p:spPr>
        <p:txBody>
          <a:bodyPr>
            <a:normAutofit lnSpcReduction="10000"/>
          </a:bodyPr>
          <a:lstStyle/>
          <a:p>
            <a:pPr marL="0" indent="0" algn="ctr">
              <a:buNone/>
            </a:pPr>
            <a:r>
              <a:rPr lang="en-US" sz="7200" b="1" dirty="0"/>
              <a:t>QUESTIONS?</a:t>
            </a:r>
          </a:p>
          <a:p>
            <a:pPr marL="0" indent="0" algn="ctr">
              <a:buNone/>
            </a:pPr>
            <a:endParaRPr lang="en-US" sz="3600" b="1" dirty="0"/>
          </a:p>
          <a:p>
            <a:pPr marL="0" indent="0" algn="ctr">
              <a:buNone/>
            </a:pPr>
            <a:r>
              <a:rPr lang="en-US" sz="3600" dirty="0"/>
              <a:t>David Cariens</a:t>
            </a:r>
          </a:p>
          <a:p>
            <a:pPr marL="0" indent="0" algn="ctr">
              <a:buNone/>
            </a:pPr>
            <a:r>
              <a:rPr lang="en-US" sz="3600" dirty="0" err="1"/>
              <a:t>dcariens@gmail.com</a:t>
            </a:r>
            <a:endParaRPr lang="en-US" sz="3600" dirty="0"/>
          </a:p>
          <a:p>
            <a:pPr marL="0" indent="0" algn="ctr">
              <a:buNone/>
            </a:pPr>
            <a:r>
              <a:rPr lang="en-US" sz="3600" dirty="0" err="1"/>
              <a:t>www.davecariens.com</a:t>
            </a:r>
            <a:endParaRPr lang="en-US" sz="3600" dirty="0"/>
          </a:p>
        </p:txBody>
      </p:sp>
    </p:spTree>
    <p:extLst>
      <p:ext uri="{BB962C8B-B14F-4D97-AF65-F5344CB8AC3E}">
        <p14:creationId xmlns:p14="http://schemas.microsoft.com/office/powerpoint/2010/main" val="1275375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075AB-C1C2-8C3B-9242-38483B952E75}"/>
              </a:ext>
            </a:extLst>
          </p:cNvPr>
          <p:cNvSpPr>
            <a:spLocks noGrp="1"/>
          </p:cNvSpPr>
          <p:nvPr>
            <p:ph type="title"/>
          </p:nvPr>
        </p:nvSpPr>
        <p:spPr/>
        <p:txBody>
          <a:bodyPr/>
          <a:lstStyle/>
          <a:p>
            <a:pPr algn="ctr"/>
            <a:r>
              <a:rPr lang="en-US" b="1" dirty="0"/>
              <a:t>MASS SHOOTINGS TRAUMA</a:t>
            </a:r>
          </a:p>
        </p:txBody>
      </p:sp>
      <p:sp>
        <p:nvSpPr>
          <p:cNvPr id="3" name="Content Placeholder 2">
            <a:extLst>
              <a:ext uri="{FF2B5EF4-FFF2-40B4-BE49-F238E27FC236}">
                <a16:creationId xmlns:a16="http://schemas.microsoft.com/office/drawing/2014/main" id="{2B2C33D8-C0EC-B384-D161-5B47E5AF4CFC}"/>
              </a:ext>
            </a:extLst>
          </p:cNvPr>
          <p:cNvSpPr>
            <a:spLocks noGrp="1"/>
          </p:cNvSpPr>
          <p:nvPr>
            <p:ph idx="1"/>
          </p:nvPr>
        </p:nvSpPr>
        <p:spPr/>
        <p:txBody>
          <a:bodyPr>
            <a:normAutofit/>
          </a:bodyPr>
          <a:lstStyle/>
          <a:p>
            <a:pPr marL="0" indent="0">
              <a:buNone/>
            </a:pPr>
            <a:r>
              <a:rPr lang="en-US" sz="3200" dirty="0"/>
              <a:t>“THE EXPECTATION THAT WE CAN BE IMMERSED IN SUFFERING AND LOSS DAILY AND NOT BE TOUCHED BY IT IS AS UNREALISTIC AS EXPECTING TO BE ABLE TO WALK THROUGH WATER WITHOUT GETTING WET.”</a:t>
            </a:r>
          </a:p>
          <a:p>
            <a:pPr marL="0" indent="0">
              <a:buNone/>
            </a:pPr>
            <a:r>
              <a:rPr lang="en-US" sz="3200" dirty="0"/>
              <a:t>					--Remen, 1996</a:t>
            </a:r>
          </a:p>
        </p:txBody>
      </p:sp>
    </p:spTree>
    <p:extLst>
      <p:ext uri="{BB962C8B-B14F-4D97-AF65-F5344CB8AC3E}">
        <p14:creationId xmlns:p14="http://schemas.microsoft.com/office/powerpoint/2010/main" val="1739574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18E2F-E285-E563-842D-4E12AECE1C1C}"/>
              </a:ext>
            </a:extLst>
          </p:cNvPr>
          <p:cNvSpPr>
            <a:spLocks noGrp="1"/>
          </p:cNvSpPr>
          <p:nvPr>
            <p:ph type="title"/>
          </p:nvPr>
        </p:nvSpPr>
        <p:spPr/>
        <p:txBody>
          <a:bodyPr/>
          <a:lstStyle/>
          <a:p>
            <a:pPr algn="ctr"/>
            <a:r>
              <a:rPr lang="en-US" b="1" dirty="0"/>
              <a:t>WHAT CONSTITUTES A </a:t>
            </a:r>
            <a:br>
              <a:rPr lang="en-US" b="1" dirty="0"/>
            </a:br>
            <a:r>
              <a:rPr lang="en-US" b="1" dirty="0"/>
              <a:t>MASS SHOOTING?</a:t>
            </a:r>
          </a:p>
        </p:txBody>
      </p:sp>
      <p:sp>
        <p:nvSpPr>
          <p:cNvPr id="3" name="Content Placeholder 2">
            <a:extLst>
              <a:ext uri="{FF2B5EF4-FFF2-40B4-BE49-F238E27FC236}">
                <a16:creationId xmlns:a16="http://schemas.microsoft.com/office/drawing/2014/main" id="{ABCBB8CF-ED46-416F-D34E-39E936C3D2D2}"/>
              </a:ext>
            </a:extLst>
          </p:cNvPr>
          <p:cNvSpPr>
            <a:spLocks noGrp="1"/>
          </p:cNvSpPr>
          <p:nvPr>
            <p:ph idx="1"/>
          </p:nvPr>
        </p:nvSpPr>
        <p:spPr>
          <a:xfrm>
            <a:off x="1295400" y="2895601"/>
            <a:ext cx="9601200" cy="3581400"/>
          </a:xfrm>
        </p:spPr>
        <p:txBody>
          <a:bodyPr>
            <a:normAutofit/>
          </a:bodyPr>
          <a:lstStyle/>
          <a:p>
            <a:pPr marL="0" indent="0">
              <a:buNone/>
            </a:pPr>
            <a:r>
              <a:rPr lang="en-US" sz="2800" dirty="0"/>
              <a:t>“FOUR OR MORE DEATHS IN THE SAME INCIDENT.”  (</a:t>
            </a:r>
            <a:r>
              <a:rPr lang="en-US" sz="2800" dirty="0" err="1"/>
              <a:t>Knouse</a:t>
            </a:r>
            <a:r>
              <a:rPr lang="en-US" sz="2800" dirty="0"/>
              <a:t> and Richardson, 2015, page 4)</a:t>
            </a:r>
          </a:p>
          <a:p>
            <a:pPr marL="0" indent="0">
              <a:buNone/>
            </a:pPr>
            <a:endParaRPr lang="en-US" sz="2800" dirty="0"/>
          </a:p>
          <a:p>
            <a:pPr marL="0" indent="0">
              <a:buNone/>
            </a:pPr>
            <a:r>
              <a:rPr lang="en-US" sz="2800" dirty="0"/>
              <a:t>THREE OR MORE DEATHS IN THE SAME INCIDENT—The FBI:</a:t>
            </a:r>
            <a:br>
              <a:rPr lang="en-US" sz="2800" dirty="0"/>
            </a:br>
            <a:endParaRPr lang="en-US" sz="2800" dirty="0"/>
          </a:p>
        </p:txBody>
      </p:sp>
    </p:spTree>
    <p:extLst>
      <p:ext uri="{BB962C8B-B14F-4D97-AF65-F5344CB8AC3E}">
        <p14:creationId xmlns:p14="http://schemas.microsoft.com/office/powerpoint/2010/main" val="3605582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E7B9-8348-5938-8BAD-62313F26DB71}"/>
              </a:ext>
            </a:extLst>
          </p:cNvPr>
          <p:cNvSpPr>
            <a:spLocks noGrp="1"/>
          </p:cNvSpPr>
          <p:nvPr>
            <p:ph type="title"/>
          </p:nvPr>
        </p:nvSpPr>
        <p:spPr>
          <a:xfrm>
            <a:off x="1295400" y="1193094"/>
            <a:ext cx="9601200" cy="1485900"/>
          </a:xfrm>
        </p:spPr>
        <p:txBody>
          <a:bodyPr>
            <a:normAutofit/>
          </a:bodyPr>
          <a:lstStyle/>
          <a:p>
            <a:pPr algn="ctr"/>
            <a:r>
              <a:rPr lang="en-US" sz="6000" b="1" dirty="0"/>
              <a:t>THE SECOND AMENDMENT</a:t>
            </a:r>
          </a:p>
        </p:txBody>
      </p:sp>
      <p:sp>
        <p:nvSpPr>
          <p:cNvPr id="3" name="Content Placeholder 2">
            <a:extLst>
              <a:ext uri="{FF2B5EF4-FFF2-40B4-BE49-F238E27FC236}">
                <a16:creationId xmlns:a16="http://schemas.microsoft.com/office/drawing/2014/main" id="{2D96A421-E539-C3BF-25C1-0462567628C2}"/>
              </a:ext>
            </a:extLst>
          </p:cNvPr>
          <p:cNvSpPr>
            <a:spLocks noGrp="1"/>
          </p:cNvSpPr>
          <p:nvPr>
            <p:ph idx="1"/>
          </p:nvPr>
        </p:nvSpPr>
        <p:spPr>
          <a:xfrm>
            <a:off x="1371600" y="1936044"/>
            <a:ext cx="9601200" cy="3581400"/>
          </a:xfrm>
        </p:spPr>
        <p:txBody>
          <a:bodyPr>
            <a:normAutofit lnSpcReduction="10000"/>
          </a:bodyPr>
          <a:lstStyle/>
          <a:p>
            <a:pPr marL="0" indent="0">
              <a:buNone/>
            </a:pPr>
            <a:r>
              <a:rPr lang="en-US" dirty="0"/>
              <a:t> </a:t>
            </a:r>
          </a:p>
          <a:p>
            <a:pPr marL="0" indent="0">
              <a:buNone/>
            </a:pPr>
            <a:r>
              <a:rPr lang="en-US" dirty="0"/>
              <a:t> </a:t>
            </a:r>
          </a:p>
          <a:p>
            <a:pPr marL="0" indent="0">
              <a:buNone/>
            </a:pPr>
            <a:br>
              <a:rPr lang="en-US" b="1" dirty="0"/>
            </a:br>
            <a:r>
              <a:rPr lang="en-US" sz="3600" b="1" dirty="0">
                <a:latin typeface="Helvetica" pitchFamily="2" charset="0"/>
              </a:rPr>
              <a:t>A well-regulated Militia, being necessary to the security of a free State, the right of the people to keep and bear Arms, shall not be infringed.</a:t>
            </a:r>
            <a:endParaRPr lang="en-US" sz="3600" dirty="0">
              <a:latin typeface="Helvetica" pitchFamily="2" charset="0"/>
            </a:endParaRP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3559365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3D0AC-0825-E042-3221-C3953BB510F4}"/>
              </a:ext>
            </a:extLst>
          </p:cNvPr>
          <p:cNvSpPr>
            <a:spLocks noGrp="1"/>
          </p:cNvSpPr>
          <p:nvPr>
            <p:ph type="title"/>
          </p:nvPr>
        </p:nvSpPr>
        <p:spPr>
          <a:xfrm>
            <a:off x="1371600" y="746761"/>
            <a:ext cx="9601200" cy="1485900"/>
          </a:xfrm>
        </p:spPr>
        <p:txBody>
          <a:bodyPr>
            <a:normAutofit fontScale="90000"/>
          </a:bodyPr>
          <a:lstStyle/>
          <a:p>
            <a:pPr algn="ctr"/>
            <a:r>
              <a:rPr lang="en-US" sz="6600" b="1" dirty="0"/>
              <a:t>THE EPIDEMIC OF </a:t>
            </a:r>
            <a:br>
              <a:rPr lang="en-US" sz="6600" b="1" dirty="0"/>
            </a:br>
            <a:r>
              <a:rPr lang="en-US" sz="6600" b="1" dirty="0"/>
              <a:t>GUN VIOLENCE</a:t>
            </a:r>
          </a:p>
        </p:txBody>
      </p:sp>
      <p:sp>
        <p:nvSpPr>
          <p:cNvPr id="3" name="Content Placeholder 2">
            <a:extLst>
              <a:ext uri="{FF2B5EF4-FFF2-40B4-BE49-F238E27FC236}">
                <a16:creationId xmlns:a16="http://schemas.microsoft.com/office/drawing/2014/main" id="{DA06D916-EFE4-FA34-9823-37E0A2CEB1CF}"/>
              </a:ext>
            </a:extLst>
          </p:cNvPr>
          <p:cNvSpPr>
            <a:spLocks noGrp="1"/>
          </p:cNvSpPr>
          <p:nvPr>
            <p:ph idx="1"/>
          </p:nvPr>
        </p:nvSpPr>
        <p:spPr>
          <a:xfrm>
            <a:off x="1371600" y="2990307"/>
            <a:ext cx="9601200" cy="3581400"/>
          </a:xfrm>
        </p:spPr>
        <p:txBody>
          <a:bodyPr>
            <a:normAutofit/>
          </a:bodyPr>
          <a:lstStyle/>
          <a:p>
            <a:pPr marL="0" indent="0">
              <a:buNone/>
            </a:pPr>
            <a:r>
              <a:rPr lang="en-US" sz="4400" dirty="0"/>
              <a:t>MORE THAN 110 AMERICANS ARE KILLED BY GUNS AND ANOTHER 200 ARE WOUNDED EVERY DAY.</a:t>
            </a:r>
          </a:p>
          <a:p>
            <a:pPr marL="0" indent="0">
              <a:buNone/>
            </a:pPr>
            <a:endParaRPr lang="en-US" sz="3200" dirty="0"/>
          </a:p>
          <a:p>
            <a:pPr marL="0" indent="0">
              <a:buNone/>
            </a:pPr>
            <a:r>
              <a:rPr lang="en-US" sz="2400" dirty="0"/>
              <a:t>SOURCES: THE CENTERS FOR DISEASE CONTROL AND PREVENTION (CDC) AND THE NATIONAL CENTER FOR HEALTH STATISTICS.</a:t>
            </a:r>
          </a:p>
        </p:txBody>
      </p:sp>
    </p:spTree>
    <p:extLst>
      <p:ext uri="{BB962C8B-B14F-4D97-AF65-F5344CB8AC3E}">
        <p14:creationId xmlns:p14="http://schemas.microsoft.com/office/powerpoint/2010/main" val="524895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96704-56FB-790E-04AF-04A56BDDA550}"/>
              </a:ext>
            </a:extLst>
          </p:cNvPr>
          <p:cNvSpPr>
            <a:spLocks noGrp="1"/>
          </p:cNvSpPr>
          <p:nvPr>
            <p:ph type="title"/>
          </p:nvPr>
        </p:nvSpPr>
        <p:spPr>
          <a:xfrm>
            <a:off x="1463040" y="820783"/>
            <a:ext cx="9601200" cy="1485900"/>
          </a:xfrm>
        </p:spPr>
        <p:txBody>
          <a:bodyPr>
            <a:normAutofit/>
          </a:bodyPr>
          <a:lstStyle/>
          <a:p>
            <a:pPr algn="ctr"/>
            <a:r>
              <a:rPr lang="en-US" sz="7200" b="1" dirty="0"/>
              <a:t>VIRGINIA</a:t>
            </a:r>
          </a:p>
        </p:txBody>
      </p:sp>
      <p:sp>
        <p:nvSpPr>
          <p:cNvPr id="3" name="Content Placeholder 2">
            <a:extLst>
              <a:ext uri="{FF2B5EF4-FFF2-40B4-BE49-F238E27FC236}">
                <a16:creationId xmlns:a16="http://schemas.microsoft.com/office/drawing/2014/main" id="{8377EA9A-EBC8-BCAC-2110-FE7F2F1C2F54}"/>
              </a:ext>
            </a:extLst>
          </p:cNvPr>
          <p:cNvSpPr>
            <a:spLocks noGrp="1"/>
          </p:cNvSpPr>
          <p:nvPr>
            <p:ph idx="1"/>
          </p:nvPr>
        </p:nvSpPr>
        <p:spPr>
          <a:xfrm>
            <a:off x="1463040" y="2455817"/>
            <a:ext cx="9601200" cy="3581400"/>
          </a:xfrm>
        </p:spPr>
        <p:txBody>
          <a:bodyPr>
            <a:normAutofit fontScale="85000" lnSpcReduction="20000"/>
          </a:bodyPr>
          <a:lstStyle/>
          <a:p>
            <a:pPr marL="742950" indent="-742950">
              <a:buAutoNum type="arabicPeriod"/>
            </a:pPr>
            <a:r>
              <a:rPr lang="en-US" sz="3600" dirty="0"/>
              <a:t>MORE THAN 1,000 VIRGINIANS DIED OF GUN  VIOLENCE IN THE OLD DOMINION IN 2019—AN AVERAGE OF THREE VIRGINIANS A DAY.</a:t>
            </a:r>
          </a:p>
          <a:p>
            <a:pPr marL="742950" indent="-742950">
              <a:buAutoNum type="arabicPeriod" startAt="2"/>
            </a:pPr>
            <a:r>
              <a:rPr lang="en-US" sz="3600" dirty="0"/>
              <a:t>HOMICIDES MAKE UP 33% OF THAT TOTAL GUN   DEATHS.</a:t>
            </a:r>
          </a:p>
          <a:p>
            <a:pPr marL="0" indent="0" algn="ctr">
              <a:buNone/>
            </a:pPr>
            <a:endParaRPr lang="en-US" sz="3600" dirty="0"/>
          </a:p>
          <a:p>
            <a:pPr marL="0" indent="0" algn="ctr">
              <a:buNone/>
            </a:pPr>
            <a:endParaRPr lang="en-US" sz="3600" dirty="0"/>
          </a:p>
          <a:p>
            <a:pPr marL="0" indent="0">
              <a:buNone/>
            </a:pPr>
            <a:r>
              <a:rPr lang="en-US" sz="2400" dirty="0"/>
              <a:t>SOURCE: THE EDUCATIONAL FUND TO STOP GUN VIOLENCE  (EFSGV)</a:t>
            </a:r>
          </a:p>
        </p:txBody>
      </p:sp>
    </p:spTree>
    <p:extLst>
      <p:ext uri="{BB962C8B-B14F-4D97-AF65-F5344CB8AC3E}">
        <p14:creationId xmlns:p14="http://schemas.microsoft.com/office/powerpoint/2010/main" val="205073467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2313</TotalTime>
  <Words>1763</Words>
  <Application>Microsoft Macintosh PowerPoint</Application>
  <PresentationFormat>Widescreen</PresentationFormat>
  <Paragraphs>224</Paragraphs>
  <Slides>41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Franklin Gothic Book</vt:lpstr>
      <vt:lpstr>Helvetica</vt:lpstr>
      <vt:lpstr>Times New Roman</vt:lpstr>
      <vt:lpstr>Crop</vt:lpstr>
      <vt:lpstr>MASS SHOOTINGS</vt:lpstr>
      <vt:lpstr>WELCOME</vt:lpstr>
      <vt:lpstr>ACKNOWLEDGMENT </vt:lpstr>
      <vt:lpstr>MAIN CONCLUSION</vt:lpstr>
      <vt:lpstr>MASS SHOOTINGS TRAUMA</vt:lpstr>
      <vt:lpstr>WHAT CONSTITUTES A  MASS SHOOTING?</vt:lpstr>
      <vt:lpstr>THE SECOND AMENDMENT</vt:lpstr>
      <vt:lpstr>THE EPIDEMIC OF  GUN VIOLENCE</vt:lpstr>
      <vt:lpstr>VIRGINIA</vt:lpstr>
      <vt:lpstr>A MALE--DOMINATED CRISIS</vt:lpstr>
      <vt:lpstr>PATTERNS</vt:lpstr>
      <vt:lpstr> </vt:lpstr>
      <vt:lpstr>MASS MURDERS AND LITTLE OR NOTHING CHANGES</vt:lpstr>
      <vt:lpstr>ONE SMALL STEP</vt:lpstr>
      <vt:lpstr>MY GOALS</vt:lpstr>
      <vt:lpstr>PowerPoint Presentation</vt:lpstr>
      <vt:lpstr>PowerPoint Presentation</vt:lpstr>
      <vt:lpstr>PowerPoint Presentation</vt:lpstr>
      <vt:lpstr>WHY IS GUN VIOLENCE PERSISTING?</vt:lpstr>
      <vt:lpstr>WHY IS GUN VIOLENCE PERSISTING?</vt:lpstr>
      <vt:lpstr>WHY IS GUN VIOLENCE PRESISTING?</vt:lpstr>
      <vt:lpstr>WHY IS GUN VIOLENCE PERSISTING?</vt:lpstr>
      <vt:lpstr>WHY IS GUN VIOLENCE PERSISTING?</vt:lpstr>
      <vt:lpstr>MASS SHOOTINGS IN VIRGINIA</vt:lpstr>
      <vt:lpstr>ACCOUNTABILITY  FORESEEABILITY</vt:lpstr>
      <vt:lpstr>DON’T BE FOOLED</vt:lpstr>
      <vt:lpstr>THE VIRGINIA BEACH COMMISSION</vt:lpstr>
      <vt:lpstr>CHANCES OF THE VIRGINIA BEACH COMMISSION BEING SUCCESSFUL?</vt:lpstr>
      <vt:lpstr>UNIVERSITY OF VIRGINIA NOVEMBER 13, 2022</vt:lpstr>
      <vt:lpstr>WHAT IS KNOWN</vt:lpstr>
      <vt:lpstr>CHESAPEAKE WALMART NOVEMBER 22, 2022</vt:lpstr>
      <vt:lpstr>WHAT IS KNOWN</vt:lpstr>
      <vt:lpstr>PRIVATIZATION OF MENTAL HEALTH CARE?</vt:lpstr>
      <vt:lpstr>PHASES OF RECOVERY</vt:lpstr>
      <vt:lpstr>COMMON SIGNS  OF TRAUMA  (YOU MAY BE FEELING ONE OR MORE THESE)</vt:lpstr>
      <vt:lpstr>PROTECTIVE FACTORS</vt:lpstr>
      <vt:lpstr>SELF-CARE/COPING THINGS YOU CAN DO</vt:lpstr>
      <vt:lpstr>ROLE OF COMMUNITIES OF FAITH</vt:lpstr>
      <vt:lpstr>WHAT YOU CAN DO—DONATE &amp; WRITE</vt:lpstr>
      <vt:lpstr>HANDOUTS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 SHOOTINGS</dc:title>
  <dc:creator>David Cariens</dc:creator>
  <cp:lastModifiedBy>David Cariens</cp:lastModifiedBy>
  <cp:revision>28</cp:revision>
  <cp:lastPrinted>2022-11-28T13:15:19Z</cp:lastPrinted>
  <dcterms:created xsi:type="dcterms:W3CDTF">2022-07-15T12:19:01Z</dcterms:created>
  <dcterms:modified xsi:type="dcterms:W3CDTF">2022-12-04T20:41:19Z</dcterms:modified>
</cp:coreProperties>
</file>