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91" r:id="rId6"/>
    <p:sldId id="293" r:id="rId7"/>
    <p:sldId id="259" r:id="rId8"/>
    <p:sldId id="260" r:id="rId9"/>
    <p:sldId id="261" r:id="rId10"/>
    <p:sldId id="295" r:id="rId11"/>
    <p:sldId id="289" r:id="rId12"/>
    <p:sldId id="296" r:id="rId13"/>
    <p:sldId id="28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92" r:id="rId22"/>
    <p:sldId id="272" r:id="rId23"/>
    <p:sldId id="273" r:id="rId24"/>
    <p:sldId id="290" r:id="rId25"/>
    <p:sldId id="271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94" r:id="rId34"/>
    <p:sldId id="281" r:id="rId35"/>
    <p:sldId id="282" r:id="rId36"/>
    <p:sldId id="283" r:id="rId37"/>
    <p:sldId id="284" r:id="rId38"/>
    <p:sldId id="285" r:id="rId39"/>
    <p:sldId id="286" r:id="rId40"/>
    <p:sldId id="287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84"/>
    <p:restoredTop sz="95878"/>
  </p:normalViewPr>
  <p:slideViewPr>
    <p:cSldViewPr snapToGrid="0" snapToObjects="1">
      <p:cViewPr varScale="1">
        <p:scale>
          <a:sx n="95" d="100"/>
          <a:sy n="95" d="100"/>
        </p:scale>
        <p:origin x="19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E89B-F975-474B-8A4A-697BAE098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407" y="594926"/>
            <a:ext cx="8119241" cy="199061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Helvetica" pitchFamily="2" charset="0"/>
              </a:rPr>
              <a:t>LEIU/IALEIA </a:t>
            </a:r>
            <a:br>
              <a:rPr lang="en-US" sz="4800" dirty="0">
                <a:latin typeface="Helvetica" pitchFamily="2" charset="0"/>
              </a:rPr>
            </a:br>
            <a:r>
              <a:rPr lang="en-US" sz="4000" dirty="0">
                <a:latin typeface="Helvetica" pitchFamily="2" charset="0"/>
              </a:rPr>
              <a:t>ANNUAL TRAINING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E9F68-2336-FF41-8055-B24B48358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890" y="3429000"/>
            <a:ext cx="8782944" cy="238847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DALLAS, TEXAS</a:t>
            </a:r>
          </a:p>
          <a:p>
            <a:pPr algn="ctr"/>
            <a:r>
              <a:rPr lang="en-US" sz="3200" dirty="0"/>
              <a:t>APRIL 25-29, 2022</a:t>
            </a:r>
          </a:p>
        </p:txBody>
      </p:sp>
    </p:spTree>
    <p:extLst>
      <p:ext uri="{BB962C8B-B14F-4D97-AF65-F5344CB8AC3E}">
        <p14:creationId xmlns:p14="http://schemas.microsoft.com/office/powerpoint/2010/main" val="223191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D774-B145-EC49-8231-20CF963E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THREE: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51D84-EB88-224D-A6AA-4A5E6D5B9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3693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INTELLIGENCE AND LAW ENFORCEMENT COMMUNITIES PREFER SENTENCES </a:t>
            </a:r>
            <a:r>
              <a:rPr lang="en-US" sz="4000" u="sng" dirty="0"/>
              <a:t>WITH LITTLE OR NO INTERNAL PUNCTUATION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909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FFD37-E497-8246-B3CD-A8B489BC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62308"/>
            <a:ext cx="9603275" cy="1173193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				</a:t>
            </a:r>
            <a:r>
              <a:rPr lang="en-US" sz="4900" dirty="0"/>
              <a:t>SENTENCES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81410-8ED3-5B4D-B06B-9A63C126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WHAT THREE THINGS DO YOU NEED TO HAVE AN ENGLISH SENTENCE?</a:t>
            </a:r>
          </a:p>
          <a:p>
            <a:pPr marL="0" indent="0">
              <a:buNone/>
            </a:pPr>
            <a:r>
              <a:rPr lang="en-US" sz="4000" dirty="0"/>
              <a:t>1.   SUBJECT</a:t>
            </a:r>
          </a:p>
          <a:p>
            <a:pPr marL="0" indent="0">
              <a:buNone/>
            </a:pPr>
            <a:r>
              <a:rPr lang="en-US" sz="4000" dirty="0"/>
              <a:t>2.    VERB</a:t>
            </a:r>
          </a:p>
          <a:p>
            <a:pPr marL="0" indent="0">
              <a:buNone/>
            </a:pPr>
            <a:r>
              <a:rPr lang="en-US" sz="4000" dirty="0"/>
              <a:t>3.    COMPLETE  THOUGHT</a:t>
            </a:r>
          </a:p>
        </p:txBody>
      </p:sp>
    </p:spTree>
    <p:extLst>
      <p:ext uri="{BB962C8B-B14F-4D97-AF65-F5344CB8AC3E}">
        <p14:creationId xmlns:p14="http://schemas.microsoft.com/office/powerpoint/2010/main" val="288785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43CD7-4F3D-C319-C422-1E76800B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WHAT IS THE SUBJECT OF THESE SENTENCES?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A13C-8178-603B-AC2E-22D5749A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   RUNNING IS FUN.</a:t>
            </a:r>
          </a:p>
          <a:p>
            <a:pPr marL="0" indent="0">
              <a:buNone/>
            </a:pPr>
            <a:r>
              <a:rPr lang="en-US" sz="3600" dirty="0"/>
              <a:t>2.    HAND ME THE BOOK.</a:t>
            </a:r>
          </a:p>
        </p:txBody>
      </p:sp>
    </p:spTree>
    <p:extLst>
      <p:ext uri="{BB962C8B-B14F-4D97-AF65-F5344CB8AC3E}">
        <p14:creationId xmlns:p14="http://schemas.microsoft.com/office/powerpoint/2010/main" val="242444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57A9-1BC4-4941-ADE6-449D5B4A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TYPES OF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0E2F2-0BB2-D047-84B1-12BEBA6BE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200" dirty="0"/>
              <a:t>SIMPLE, DECLARATORY SENTENCE</a:t>
            </a:r>
          </a:p>
          <a:p>
            <a:pPr marL="742950" indent="-742950">
              <a:buAutoNum type="arabicPeriod"/>
            </a:pPr>
            <a:r>
              <a:rPr lang="en-US" sz="3200" dirty="0"/>
              <a:t>COMPLEX SENTENCE</a:t>
            </a:r>
          </a:p>
          <a:p>
            <a:pPr marL="742950" indent="-742950">
              <a:buAutoNum type="arabicPeriod"/>
            </a:pPr>
            <a:r>
              <a:rPr lang="en-US" sz="3200" dirty="0"/>
              <a:t>COMPOUND SENTENCE</a:t>
            </a:r>
          </a:p>
          <a:p>
            <a:pPr marL="742950" indent="-742950">
              <a:buAutoNum type="arabicPeriod"/>
            </a:pPr>
            <a:r>
              <a:rPr lang="en-US" sz="3200" dirty="0"/>
              <a:t>COMPOUND-COMPLEX SENTENCE</a:t>
            </a:r>
          </a:p>
          <a:p>
            <a:pPr marL="742950" indent="-742950">
              <a:buAutoNum type="arabicPeriod"/>
            </a:pPr>
            <a:r>
              <a:rPr lang="en-US" sz="3200" dirty="0"/>
              <a:t>INTERJECTION</a:t>
            </a:r>
          </a:p>
          <a:p>
            <a:pPr marL="742950" indent="-742950"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7729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8DD-C2CC-E04C-BCBB-FB643E56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four: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8059F-9966-DC48-AF04-78FA75384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/>
              <a:t>DEPENDENT WORDS, PHRASES, 	AND CLAUSES </a:t>
            </a:r>
          </a:p>
        </p:txBody>
      </p:sp>
    </p:spTree>
    <p:extLst>
      <p:ext uri="{BB962C8B-B14F-4D97-AF65-F5344CB8AC3E}">
        <p14:creationId xmlns:p14="http://schemas.microsoft.com/office/powerpoint/2010/main" val="357904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2FE9-831F-E245-8DE8-76568208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five: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F1C2C-EAAC-C147-B010-141138A2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400" b="1" dirty="0"/>
              <a:t>PARAGRAPH STRUCTURE</a:t>
            </a:r>
          </a:p>
          <a:p>
            <a:pPr marL="0" indent="0">
              <a:buNone/>
            </a:pPr>
            <a:r>
              <a:rPr lang="en-US" sz="4000" b="1" dirty="0"/>
              <a:t>	--INVERTED PYRAMID</a:t>
            </a:r>
          </a:p>
          <a:p>
            <a:pPr marL="0" indent="0">
              <a:buNone/>
            </a:pPr>
            <a:r>
              <a:rPr lang="en-US" sz="4000" b="1" dirty="0"/>
              <a:t>	--THREE OR FOUR SENTENCES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4584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3EBC-A9A0-0E47-80AB-B4850555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567452"/>
            <a:ext cx="9603275" cy="1049235"/>
          </a:xfrm>
        </p:spPr>
        <p:txBody>
          <a:bodyPr/>
          <a:lstStyle/>
          <a:p>
            <a:r>
              <a:rPr lang="en-US" dirty="0"/>
              <a:t>Principle six: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D11FC-F217-534C-9DBC-0242AD75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3087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	--THE IMPORTANCE OF WORDS</a:t>
            </a:r>
          </a:p>
          <a:p>
            <a:pPr marL="0" indent="0">
              <a:buNone/>
            </a:pPr>
            <a:r>
              <a:rPr lang="en-US" sz="4000" b="1" dirty="0"/>
              <a:t>	--TECHNICAL INTELLIGENCE</a:t>
            </a:r>
          </a:p>
          <a:p>
            <a:pPr marL="0" indent="0">
              <a:buNone/>
            </a:pPr>
            <a:r>
              <a:rPr lang="en-US" sz="4000" b="1" dirty="0"/>
              <a:t>	    (WORD CHOICE)</a:t>
            </a:r>
          </a:p>
        </p:txBody>
      </p:sp>
    </p:spTree>
    <p:extLst>
      <p:ext uri="{BB962C8B-B14F-4D97-AF65-F5344CB8AC3E}">
        <p14:creationId xmlns:p14="http://schemas.microsoft.com/office/powerpoint/2010/main" val="18655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2F70D-6C7F-FA4F-A710-098A7CB4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seven: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09D2D-A5CD-E046-A5F1-83F640A04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/>
              <a:t>VERBS: SELECTION; CHANGING 	TENSES; SIMPLE PAST, PRESENT, 	FUTURE; PAST CONTINUOUS, PRESENT 	CONTINUOUS, FUTURE CONTINUOUS; 	UNIVERSAL PRESENT TENSE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589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4FB6-F5C1-DC4C-AB09-6AF2C4F3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eight: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AF47C-CA2E-974A-9A13-B06670018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/>
              <a:t>PREPOSITIONS</a:t>
            </a:r>
          </a:p>
          <a:p>
            <a:pPr marL="0" indent="0">
              <a:buNone/>
            </a:pPr>
            <a:r>
              <a:rPr lang="en-US" sz="4000" b="1" dirty="0"/>
              <a:t>		</a:t>
            </a:r>
            <a:r>
              <a:rPr lang="en-US" sz="4000" b="1" i="1" u="sng" dirty="0"/>
              <a:t>NO RULES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2902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C79F-C26B-4948-9A3B-37230EB1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nine: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E193-2680-8544-A407-25504F71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PRONOUNS, ADJECTIVES, ADVERBS (AVOID THEM)</a:t>
            </a:r>
          </a:p>
        </p:txBody>
      </p:sp>
    </p:spTree>
    <p:extLst>
      <p:ext uri="{BB962C8B-B14F-4D97-AF65-F5344CB8AC3E}">
        <p14:creationId xmlns:p14="http://schemas.microsoft.com/office/powerpoint/2010/main" val="19565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4501-1F49-174E-993D-26700374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F527-6D10-2147-AE16-F1B9DE435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79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WRITING FOR  </a:t>
            </a:r>
          </a:p>
          <a:p>
            <a:pPr marL="0" indent="0" algn="ctr">
              <a:buNone/>
            </a:pPr>
            <a:r>
              <a:rPr lang="en-US" sz="4800" b="1" dirty="0"/>
              <a:t>INTELLIGENCE AND CRIME </a:t>
            </a:r>
          </a:p>
          <a:p>
            <a:pPr marL="0" indent="0" algn="ctr">
              <a:buNone/>
            </a:pPr>
            <a:r>
              <a:rPr lang="en-US" sz="4800" b="1" dirty="0"/>
              <a:t>ANALYSIS</a:t>
            </a:r>
          </a:p>
          <a:p>
            <a:pPr marL="0" indent="0" algn="ctr">
              <a:buNone/>
            </a:pPr>
            <a:r>
              <a:rPr lang="en-US" sz="3200" dirty="0"/>
              <a:t>INSTRUCTOR: DAVID CARIENS</a:t>
            </a:r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6859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F8E3-9A9C-054A-8A5A-F861BD71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ten: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58A3E-9D77-5941-AA18-A08AE0A7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TITLES-–YOUR CONTRACT WITH THE READER</a:t>
            </a:r>
          </a:p>
        </p:txBody>
      </p:sp>
    </p:spTree>
    <p:extLst>
      <p:ext uri="{BB962C8B-B14F-4D97-AF65-F5344CB8AC3E}">
        <p14:creationId xmlns:p14="http://schemas.microsoft.com/office/powerpoint/2010/main" val="3719341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3CED-D81C-194A-9469-750F2583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HOOK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24274-263F-AE4F-9C85-AAF92E6F1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 INTELLIGENCE WRITING, YOUR TITLE IS THE CONTRACT WITH THE READER, YOU DELIVER ON THAT CONTRACT IN THE TOPIC SENTENCE. THOSE TWO THINGS ARE YOUR </a:t>
            </a:r>
            <a:r>
              <a:rPr lang="en-US" sz="3600" b="1" u="sng" dirty="0"/>
              <a:t>HOOK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84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11E7-AFA6-6C41-967B-5B7344B9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eleven: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40572-2F9F-EA4C-B635-0F6E8A43A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YOUR INTELLIGENCE PRODUCT IS NOT YOURS, IT IS THE PRODUCT OF YOUR ORGANIZATION</a:t>
            </a:r>
          </a:p>
        </p:txBody>
      </p:sp>
    </p:spTree>
    <p:extLst>
      <p:ext uri="{BB962C8B-B14F-4D97-AF65-F5344CB8AC3E}">
        <p14:creationId xmlns:p14="http://schemas.microsoft.com/office/powerpoint/2010/main" val="766132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047F9-812A-9E4C-BF1C-415CC58D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twelve: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190D8-C03E-6042-A48A-20A0F9A6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LISTEN TO,  AND SEEK EDITORIAL FEEDBACK. DO NOT ARGUE OVER PETTY CHANGES,  ARGUE OVER CHANGES TO SUBSTANCE</a:t>
            </a:r>
          </a:p>
        </p:txBody>
      </p:sp>
    </p:spTree>
    <p:extLst>
      <p:ext uri="{BB962C8B-B14F-4D97-AF65-F5344CB8AC3E}">
        <p14:creationId xmlns:p14="http://schemas.microsoft.com/office/powerpoint/2010/main" val="2681012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0EF6-CDF2-AE46-9C8E-50EDCEB7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EIGHT PARTS OF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0C64-D3B0-4D4B-9716-CF1ADB043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        </a:t>
            </a:r>
            <a:r>
              <a:rPr lang="en-US" sz="3200" dirty="0"/>
              <a:t>1.  ADJECTIVES		   5. VERBS</a:t>
            </a:r>
          </a:p>
          <a:p>
            <a:pPr marL="0" indent="0">
              <a:buNone/>
            </a:pPr>
            <a:r>
              <a:rPr lang="en-US" sz="3200" dirty="0"/>
              <a:t>	     2.  ADVERBS		           6. CONJUNCTIONS</a:t>
            </a:r>
          </a:p>
          <a:p>
            <a:pPr marL="0" indent="0">
              <a:buNone/>
            </a:pPr>
            <a:r>
              <a:rPr lang="en-US" sz="3200" dirty="0"/>
              <a:t>	     3.  PRONOUNS		   7. NOUNS</a:t>
            </a:r>
          </a:p>
          <a:p>
            <a:pPr marL="0" indent="0">
              <a:buNone/>
            </a:pPr>
            <a:r>
              <a:rPr lang="en-US" sz="3200" dirty="0"/>
              <a:t>	     4.  INTERJECTIONS	   8. PREPOSITIONS</a:t>
            </a:r>
          </a:p>
        </p:txBody>
      </p:sp>
    </p:spTree>
    <p:extLst>
      <p:ext uri="{BB962C8B-B14F-4D97-AF65-F5344CB8AC3E}">
        <p14:creationId xmlns:p14="http://schemas.microsoft.com/office/powerpoint/2010/main" val="334018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38A2-61AA-8B4A-B0B9-46B115D1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SEVENTEEN AXIOMS FOR INTELLIGENCE ANALYSTS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75D0-2F30-2F44-9626-3575274B6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#1 BELIEVE IN YOUR PROFESSIONAL 	JUDGMENTS</a:t>
            </a:r>
          </a:p>
          <a:p>
            <a:pPr marL="0" indent="0">
              <a:buNone/>
            </a:pPr>
            <a:r>
              <a:rPr lang="en-US" sz="4000" dirty="0"/>
              <a:t>#2 BE AGGRESSIVE AND </a:t>
            </a:r>
            <a:r>
              <a:rPr lang="en-US" sz="4000" u="sng" dirty="0"/>
              <a:t>DO NOT FEAR </a:t>
            </a:r>
            <a:r>
              <a:rPr lang="en-US" sz="4000" dirty="0"/>
              <a:t>	</a:t>
            </a:r>
            <a:r>
              <a:rPr lang="en-US" sz="4000" u="sng" dirty="0"/>
              <a:t>TO BE WRONG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2380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588C-17D0-B345-8C4C-BF88C442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D73AE-D96F-F346-91DC-A9072479F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#3 IT IS BETTER TO BE MISTAKEN THAN TO BE WRONG (YOUR ORIGINAL ASSESSMENT MAY HAVE BEEN MISTAKEN)</a:t>
            </a:r>
          </a:p>
          <a:p>
            <a:pPr marL="0" indent="0">
              <a:buNone/>
            </a:pPr>
            <a:r>
              <a:rPr lang="en-US" sz="4000" dirty="0"/>
              <a:t>#4 AVOID MIRROR IMAGING</a:t>
            </a:r>
          </a:p>
        </p:txBody>
      </p:sp>
    </p:spTree>
    <p:extLst>
      <p:ext uri="{BB962C8B-B14F-4D97-AF65-F5344CB8AC3E}">
        <p14:creationId xmlns:p14="http://schemas.microsoft.com/office/powerpoint/2010/main" val="803008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AD8D-7A17-E04E-9B05-B84F2768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CD76F-A0C2-CF48-A586-5F86708D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#5 INTELLIGENCE IS OF NO VALUE IF IT IS NOT DISSEMINATED ON TIME—MEET DEADLINES</a:t>
            </a:r>
          </a:p>
          <a:p>
            <a:pPr marL="0" indent="0">
              <a:buNone/>
            </a:pPr>
            <a:r>
              <a:rPr lang="en-US" sz="4000" dirty="0"/>
              <a:t>#6 FORM IS NEVER MORE IMPORTANT THAN SUBSTANCE</a:t>
            </a:r>
          </a:p>
        </p:txBody>
      </p:sp>
    </p:spTree>
    <p:extLst>
      <p:ext uri="{BB962C8B-B14F-4D97-AF65-F5344CB8AC3E}">
        <p14:creationId xmlns:p14="http://schemas.microsoft.com/office/powerpoint/2010/main" val="3778691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93AFF-99BC-F948-9111-8326F110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93D1-BCFB-4447-A35F-8BF4CC8B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#7 COORDINATION IS NECESSARY, BUT DO NOT ACCEPT THE LOWEST COMMON DENOMINATOR (THAT GOES FOR EDITING)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9857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7931-9628-5A4D-9196-9BEE7948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33B8E-70AD-9440-B703-BFB5FBABC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/>
              <a:t>#8 WHEN EVERYONE AGREES ON AN ISSUE OR PROBLEM, SOMETHING IS PROBABLY WRONG</a:t>
            </a:r>
          </a:p>
          <a:p>
            <a:pPr marL="0" indent="0">
              <a:buNone/>
            </a:pPr>
            <a:r>
              <a:rPr lang="en-US" sz="4000" dirty="0"/>
              <a:t>#9THE CONSUMER DOES NOT CARE HOW MUCH YOU KNOW, JUST TELL HIM OR HER WHAT </a:t>
            </a:r>
            <a:r>
              <a:rPr lang="en-US" sz="4000"/>
              <a:t>IS IMPORTANT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142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218B-EEAD-9245-A503-D31E9190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EA9A-335E-2349-9AD6-16D7DF07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WORKSHOP IS BASED ON THE WRITING PRINCIPLES USED WIDELY THROUGHOUT THE INTELLIGENCE AND LAW ENFORCEMENT COMMUNITIES. YOU WILL HAVE TO APPLY THE PRINCIPLES TO THE TEMPLATES YOU USE.</a:t>
            </a:r>
          </a:p>
        </p:txBody>
      </p:sp>
    </p:spTree>
    <p:extLst>
      <p:ext uri="{BB962C8B-B14F-4D97-AF65-F5344CB8AC3E}">
        <p14:creationId xmlns:p14="http://schemas.microsoft.com/office/powerpoint/2010/main" val="4011056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4486-BD0C-0840-9AB6-CAAAB273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14068-FDA0-194F-979D-81B9436DB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#10 AGGRESSIVELY PURSUE COLLECTION OF INFORMATION</a:t>
            </a:r>
          </a:p>
          <a:p>
            <a:pPr marL="0" indent="0">
              <a:buNone/>
            </a:pPr>
            <a:r>
              <a:rPr lang="en-US" sz="4000" dirty="0"/>
              <a:t>#11 YOUR PRODUCT IS YOUR ORGANIZATION’S PRODUCT—SO KEEP EDITING IN PERSPECTIVE</a:t>
            </a:r>
          </a:p>
        </p:txBody>
      </p:sp>
    </p:spTree>
    <p:extLst>
      <p:ext uri="{BB962C8B-B14F-4D97-AF65-F5344CB8AC3E}">
        <p14:creationId xmlns:p14="http://schemas.microsoft.com/office/powerpoint/2010/main" val="2771667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F7CD-9A37-5F48-A643-F86362FE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60A33-46C8-AF44-A229-BAB8DFD58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#12 KNOW YOUR COMMUNITY COUNTERPARTS AND TALK TO THEM FREQUENTLY</a:t>
            </a:r>
          </a:p>
          <a:p>
            <a:pPr marL="0" indent="0">
              <a:buNone/>
            </a:pPr>
            <a:r>
              <a:rPr lang="en-US" sz="4000" dirty="0"/>
              <a:t>#13 NEVER LET YOUR CAREER TAKE PRECEDENCE OVER YOUR JOB</a:t>
            </a:r>
          </a:p>
        </p:txBody>
      </p:sp>
    </p:spTree>
    <p:extLst>
      <p:ext uri="{BB962C8B-B14F-4D97-AF65-F5344CB8AC3E}">
        <p14:creationId xmlns:p14="http://schemas.microsoft.com/office/powerpoint/2010/main" val="412407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31F6-876D-7140-9772-74B49101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FF574-50AD-1848-982A-C7ABAC677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#14 BEING AN INTELLIGENCE ANALYST IS NOT A POPULARITY CONTEST</a:t>
            </a:r>
          </a:p>
          <a:p>
            <a:pPr marL="0" indent="0">
              <a:buNone/>
            </a:pPr>
            <a:r>
              <a:rPr lang="en-US" sz="4000" dirty="0"/>
              <a:t>#15 ONE OF THE MOST IMPORTANT JOBS OF AN INTELLIGENCE ANALYST IS TO DELIVER INFORMATION TO A CONSUMER WHO DOES NOT  WANT TO HEAR THE MESSAGE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0966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3A3F-F6FF-C04E-8324-E1FEE472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9162-0C78-2649-B27B-1EACDDA84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#16 KEEP THE JOB AND YOUR LIFE IN PERSPECTIVE</a:t>
            </a:r>
          </a:p>
          <a:p>
            <a:pPr marL="0" indent="0">
              <a:buNone/>
            </a:pPr>
            <a:r>
              <a:rPr lang="en-US" sz="3200" dirty="0"/>
              <a:t>#17 INTELLIGENCE IS A PROFESSION, NOT A BUSINESS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98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6B58-0835-FF41-8D64-ACF17C1A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9CA37-2CF5-1D4F-A03B-B91CCCF64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7700" dirty="0">
                <a:latin typeface="Segoe Print" panose="02000800000000000000" pitchFamily="2" charset="0"/>
              </a:rPr>
              <a:t>TERRORISM IN MOROCCO</a:t>
            </a:r>
          </a:p>
          <a:p>
            <a:pPr marL="0" indent="0" algn="ctr">
              <a:buNone/>
            </a:pPr>
            <a:r>
              <a:rPr lang="en-US" sz="4400" dirty="0"/>
              <a:t>PLEASE READ THE ARTICLE ON MOROCCO AND WRITE, </a:t>
            </a:r>
            <a:r>
              <a:rPr lang="en-US" sz="4400" u="sng" dirty="0"/>
              <a:t>IN ONE SENTENCE</a:t>
            </a:r>
            <a:r>
              <a:rPr lang="en-US" sz="4400" dirty="0"/>
              <a:t>, THE ARTICLE’S INTELLIGENCE SIGNIFICANCE</a:t>
            </a:r>
          </a:p>
        </p:txBody>
      </p:sp>
    </p:spTree>
    <p:extLst>
      <p:ext uri="{BB962C8B-B14F-4D97-AF65-F5344CB8AC3E}">
        <p14:creationId xmlns:p14="http://schemas.microsoft.com/office/powerpoint/2010/main" val="3032940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DA7A-8344-FF4C-9163-03F7F858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71185-2A4B-C04E-BFD8-1C8F4D672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602868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INTELLIGENCE SENTENCES—WHICH ONES WOULD AN ANALYST WRITE?</a:t>
            </a:r>
          </a:p>
        </p:txBody>
      </p:sp>
    </p:spTree>
    <p:extLst>
      <p:ext uri="{BB962C8B-B14F-4D97-AF65-F5344CB8AC3E}">
        <p14:creationId xmlns:p14="http://schemas.microsoft.com/office/powerpoint/2010/main" val="2084219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8F98-DAFA-684B-BA57-A0715E06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436099"/>
            <a:ext cx="9603275" cy="126504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SENTENCES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8DC5-4425-8F4C-B241-EE5843BC5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   Recent arrests in Morocco uncovered a well-established terrorist group whose members infiltrated into positions of trust.</a:t>
            </a:r>
          </a:p>
          <a:p>
            <a:pPr marL="0" indent="0">
              <a:buNone/>
            </a:pPr>
            <a:r>
              <a:rPr lang="en-US" sz="2400" dirty="0"/>
              <a:t>2.   The arrest of a large-scale white-collar terrorist network in Morocco may indicate al-</a:t>
            </a:r>
            <a:r>
              <a:rPr lang="en-US" sz="2400" dirty="0" err="1"/>
              <a:t>Qa’ida’s</a:t>
            </a:r>
            <a:r>
              <a:rPr lang="en-US" sz="2400" dirty="0"/>
              <a:t> message has a broad appeal in emerging democracies.</a:t>
            </a:r>
          </a:p>
          <a:p>
            <a:pPr marL="0" indent="0">
              <a:buNone/>
            </a:pPr>
            <a:r>
              <a:rPr lang="en-US" sz="2400" dirty="0"/>
              <a:t>3.   Moroccan authorities have thwarted a terrorist plot to assassinate prominent government, military, and Jewish leaders.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1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8B7B-50C4-AC4E-9C87-E7303B93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SENTENCES</a:t>
            </a:r>
            <a:br>
              <a:rPr lang="en-US" dirty="0"/>
            </a:br>
            <a:r>
              <a:rPr lang="en-US" dirty="0"/>
              <a:t>CONTINUED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92D2D-7884-464F-B137-20E6DB97B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sz="2400" dirty="0"/>
              <a:t>A major arrest of 35 terrorist in Morocco has uncovered a terrorist group bent on assassinating government, military, and religious leaders.</a:t>
            </a:r>
          </a:p>
          <a:p>
            <a:pPr marL="0" indent="0">
              <a:buNone/>
            </a:pPr>
            <a:r>
              <a:rPr lang="en-US" sz="2400" dirty="0"/>
              <a:t>5. The recent arrest of terrorists in Morocco reveals an evolution of terrorists’ sophistication in identifying, targeting, and planning attacks on that country’s leaders. </a:t>
            </a:r>
          </a:p>
          <a:p>
            <a:pPr marL="0" indent="0">
              <a:buNone/>
            </a:pPr>
            <a:r>
              <a:rPr lang="en-US" sz="2400" dirty="0"/>
              <a:t>6. Al-</a:t>
            </a:r>
            <a:r>
              <a:rPr lang="en-US" sz="2400" dirty="0" err="1"/>
              <a:t>Qa’ida</a:t>
            </a:r>
            <a:r>
              <a:rPr lang="en-US" sz="2400" dirty="0"/>
              <a:t> may be shifting its modus operandi to train Shiite terrorists—a precursor for potential Hezbollah collaboration with al-</a:t>
            </a:r>
            <a:r>
              <a:rPr lang="en-US" sz="2400" dirty="0" err="1"/>
              <a:t>Qa’ida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592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4216-C47F-1346-9CF9-BB0E6A1A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SENTENCES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D7FB4-D2A5-EE49-B473-9AA2C911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7. Recent terrorist arrests in Morocco may be a cover for Sunni sectarian action against Shiite citizens, and could indicate emerging ties with regional al-</a:t>
            </a:r>
            <a:r>
              <a:rPr lang="en-US" sz="2400" dirty="0" err="1"/>
              <a:t>Qa’ida</a:t>
            </a:r>
            <a:r>
              <a:rPr lang="en-US" sz="2400" dirty="0"/>
              <a:t> </a:t>
            </a:r>
            <a:r>
              <a:rPr lang="en-US" sz="2400" dirty="0" err="1"/>
              <a:t>affilitates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518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FE0-85B2-BB4A-9947-180F6DC4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0A21-D708-8C43-BE8F-1188B386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0888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FAD0-ACD5-614C-B2CA-C8BB5532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CA691-FBFB-1C46-BC9C-87ADDBB7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ETHICS </a:t>
            </a:r>
          </a:p>
          <a:p>
            <a:pPr marL="0" indent="0" algn="ctr">
              <a:buNone/>
            </a:pPr>
            <a:r>
              <a:rPr lang="en-US" sz="4800" b="1" dirty="0"/>
              <a:t>OF OUR PROFESSION</a:t>
            </a:r>
          </a:p>
        </p:txBody>
      </p:sp>
    </p:spTree>
    <p:extLst>
      <p:ext uri="{BB962C8B-B14F-4D97-AF65-F5344CB8AC3E}">
        <p14:creationId xmlns:p14="http://schemas.microsoft.com/office/powerpoint/2010/main" val="1765709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1915-ECED-BF43-AF1A-5365401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62152"/>
            <a:ext cx="9458160" cy="1560787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Helvetica" pitchFamily="2" charset="0"/>
              </a:rPr>
              <a:t>LEIU/IALEIA </a:t>
            </a:r>
            <a:br>
              <a:rPr lang="en-US" sz="4000" dirty="0">
                <a:latin typeface="Helvetica" pitchFamily="2" charset="0"/>
              </a:rPr>
            </a:br>
            <a:r>
              <a:rPr lang="en-US" dirty="0">
                <a:latin typeface="Helvetica" pitchFamily="2" charset="0"/>
              </a:rPr>
              <a:t>ANNUAL TRAINING EVENT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CCF1-1987-A247-ACE7-92246A3E5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109" y="2367207"/>
            <a:ext cx="9518629" cy="3343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DALLAS, TEXAS</a:t>
            </a:r>
          </a:p>
          <a:p>
            <a:pPr marL="0" indent="0" algn="ctr">
              <a:buNone/>
            </a:pPr>
            <a:r>
              <a:rPr lang="en-US" sz="3200" dirty="0"/>
              <a:t>APRIL 25-29, 2022</a:t>
            </a:r>
          </a:p>
          <a:p>
            <a:pPr marL="0" indent="0" algn="ctr">
              <a:buNone/>
            </a:pPr>
            <a:r>
              <a:rPr lang="en-US" sz="3200" dirty="0"/>
              <a:t>INSTRUCTOR: DAVID CARIENS</a:t>
            </a:r>
          </a:p>
          <a:p>
            <a:pPr marL="0" indent="0" algn="ctr">
              <a:buNone/>
            </a:pPr>
            <a:r>
              <a:rPr lang="en-US" sz="3200" dirty="0" err="1"/>
              <a:t>dcariens@gmail.com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A6BE-B33D-DF4D-9CB5-5048C9A0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INTELLIGENCE AND CRIME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92C07-6C0C-984D-A6E7-8079EA5EE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/>
              <a:t>INTELLIGENCE AND CRIME ANALYSIS IS A SUCCINT, CLEAR, LOGICAL, EASY TO READ,  AND UNDERSTAND DELIVERY OF INTELLIGENCE INFORMATION TO DECISION MAKERS. IT IS A HIGHLY DISCIPLINED FORM OF WRITING.</a:t>
            </a:r>
          </a:p>
        </p:txBody>
      </p:sp>
    </p:spTree>
    <p:extLst>
      <p:ext uri="{BB962C8B-B14F-4D97-AF65-F5344CB8AC3E}">
        <p14:creationId xmlns:p14="http://schemas.microsoft.com/office/powerpoint/2010/main" val="2365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1C9A0-A87B-F74B-8606-630C40AB9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500333"/>
            <a:ext cx="9603275" cy="1594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English</a:t>
            </a:r>
            <a:br>
              <a:rPr lang="en-US" sz="4400" b="1" dirty="0"/>
            </a:br>
            <a:r>
              <a:rPr lang="en-US" sz="2800" dirty="0"/>
              <a:t>(YES, YOU HAVE TO USE IT)</a:t>
            </a:r>
            <a:br>
              <a:rPr lang="en-US" sz="2800" dirty="0"/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C6FEE-FEA9-7D47-A465-072DDFCFC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63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CHARACTERISTICS OF ENGLISH: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1.  A rule is not a rule, it is a suggestion</a:t>
            </a:r>
          </a:p>
          <a:p>
            <a:pPr marL="0" indent="0">
              <a:buNone/>
            </a:pPr>
            <a:r>
              <a:rPr lang="en-US" sz="2400" dirty="0"/>
              <a:t>	2.  English is not phonetic</a:t>
            </a:r>
          </a:p>
          <a:p>
            <a:pPr marL="0" indent="0">
              <a:buNone/>
            </a:pPr>
            <a:r>
              <a:rPr lang="en-US" sz="2400" dirty="0"/>
              <a:t>	3.  English is the fastest changing  Western language </a:t>
            </a:r>
          </a:p>
          <a:p>
            <a:pPr marL="0" indent="0">
              <a:buNone/>
            </a:pPr>
            <a:r>
              <a:rPr lang="en-US" sz="2400" dirty="0"/>
              <a:t>	4.  English has more words that are pronounced the same way, but 	    are spelled differently and have different meanings</a:t>
            </a:r>
          </a:p>
          <a:p>
            <a:pPr marL="0" indent="0">
              <a:buNone/>
            </a:pPr>
            <a:r>
              <a:rPr lang="en-US" sz="2400" dirty="0"/>
              <a:t>	5.  English requires a higher degree of education to use correctly, 	   	    than any other major Western language.</a:t>
            </a:r>
          </a:p>
        </p:txBody>
      </p:sp>
    </p:spTree>
    <p:extLst>
      <p:ext uri="{BB962C8B-B14F-4D97-AF65-F5344CB8AC3E}">
        <p14:creationId xmlns:p14="http://schemas.microsoft.com/office/powerpoint/2010/main" val="36321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DE0E-72ED-B64F-A76D-D32D5255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46AC-B3A6-FA45-AB2B-ABAFA0F80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WRITING </a:t>
            </a:r>
          </a:p>
          <a:p>
            <a:pPr marL="0" indent="0" algn="ctr">
              <a:buNone/>
            </a:pPr>
            <a:r>
              <a:rPr lang="en-US" sz="4800" b="1" dirty="0"/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23533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C824-1415-AC4D-987A-FC1DCD5B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773E-56FA-6A45-8DED-BEDA5700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PRINCIPLE ONE</a:t>
            </a:r>
          </a:p>
          <a:p>
            <a:pPr marL="0" indent="0">
              <a:buNone/>
            </a:pPr>
            <a:r>
              <a:rPr lang="en-US" sz="4000" dirty="0"/>
              <a:t>		</a:t>
            </a:r>
            <a:r>
              <a:rPr lang="en-US" sz="4000" b="1" dirty="0"/>
              <a:t>AN OPINION </a:t>
            </a:r>
          </a:p>
          <a:p>
            <a:pPr marL="0" indent="0">
              <a:buNone/>
            </a:pPr>
            <a:r>
              <a:rPr lang="en-US" sz="4000" dirty="0"/>
              <a:t>		 	VERSUS </a:t>
            </a:r>
          </a:p>
          <a:p>
            <a:pPr marL="0" indent="0">
              <a:buNone/>
            </a:pPr>
            <a:r>
              <a:rPr lang="en-US" sz="4000" dirty="0"/>
              <a:t>		</a:t>
            </a:r>
            <a:r>
              <a:rPr lang="en-US" sz="4000" b="1" dirty="0"/>
              <a:t>AN ANALYTIC JUDGMENT</a:t>
            </a:r>
          </a:p>
        </p:txBody>
      </p:sp>
    </p:spTree>
    <p:extLst>
      <p:ext uri="{BB962C8B-B14F-4D97-AF65-F5344CB8AC3E}">
        <p14:creationId xmlns:p14="http://schemas.microsoft.com/office/powerpoint/2010/main" val="397687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038B-A1B2-D94A-A10D-4D413877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06DC-4922-184A-9AA5-BF2D08F1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PRINICPLE TWO</a:t>
            </a:r>
          </a:p>
          <a:p>
            <a:pPr marL="0" indent="0">
              <a:buNone/>
            </a:pPr>
            <a:r>
              <a:rPr lang="en-US" sz="4000" dirty="0"/>
              <a:t>		</a:t>
            </a:r>
            <a:r>
              <a:rPr lang="en-US" sz="4000" b="1" dirty="0"/>
              <a:t>TOPIC SENTENCE</a:t>
            </a:r>
          </a:p>
          <a:p>
            <a:pPr marL="0" indent="0">
              <a:buNone/>
            </a:pPr>
            <a:r>
              <a:rPr lang="en-US" sz="4000" b="1" dirty="0"/>
              <a:t>		</a:t>
            </a:r>
            <a:r>
              <a:rPr lang="en-US" sz="3600" b="1" dirty="0"/>
              <a:t>--BLUF		</a:t>
            </a:r>
          </a:p>
          <a:p>
            <a:pPr marL="0" indent="0">
              <a:buNone/>
            </a:pPr>
            <a:r>
              <a:rPr lang="en-US" sz="3600" b="1" dirty="0"/>
              <a:t>		--THE “WHAT” AND “SO WHAT”</a:t>
            </a:r>
          </a:p>
          <a:p>
            <a:pPr marL="0" indent="0">
              <a:buNone/>
            </a:pPr>
            <a:r>
              <a:rPr lang="en-US" sz="3600" b="1" dirty="0"/>
              <a:t>		--STATEMENT OF SYNTHESIS</a:t>
            </a:r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61695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379</TotalTime>
  <Words>1032</Words>
  <Application>Microsoft Macintosh PowerPoint</Application>
  <PresentationFormat>Widescreen</PresentationFormat>
  <Paragraphs>121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Gill Sans MT</vt:lpstr>
      <vt:lpstr>Helvetica</vt:lpstr>
      <vt:lpstr>Segoe Print</vt:lpstr>
      <vt:lpstr>Gallery</vt:lpstr>
      <vt:lpstr>LEIU/IALEIA  ANNUAL TRAINING EVENT</vt:lpstr>
      <vt:lpstr>WELCOME</vt:lpstr>
      <vt:lpstr>THE WORKSHOP</vt:lpstr>
      <vt:lpstr>PowerPoint Presentation</vt:lpstr>
      <vt:lpstr>WHAT IS INTELLIGENCE AND CRIME ANALYSIS?</vt:lpstr>
      <vt:lpstr>English (YES, YOU HAVE TO USE IT) </vt:lpstr>
      <vt:lpstr>PowerPoint Presentation</vt:lpstr>
      <vt:lpstr>PowerPoint Presentation</vt:lpstr>
      <vt:lpstr>PowerPoint Presentation</vt:lpstr>
      <vt:lpstr>PRINCIPLE THREE:</vt:lpstr>
      <vt:lpstr>     SENTENCES </vt:lpstr>
      <vt:lpstr>WHAT IS THE SUBJECT OF THESE SENTENCES?</vt:lpstr>
      <vt:lpstr>TYPES OF SENTENCES</vt:lpstr>
      <vt:lpstr>Principle four:</vt:lpstr>
      <vt:lpstr>Principle five:</vt:lpstr>
      <vt:lpstr>Principle six:</vt:lpstr>
      <vt:lpstr>Principle seven:</vt:lpstr>
      <vt:lpstr>Principle eight:</vt:lpstr>
      <vt:lpstr>Principle nine:</vt:lpstr>
      <vt:lpstr>Principle ten:</vt:lpstr>
      <vt:lpstr>THE HOOK</vt:lpstr>
      <vt:lpstr>Principle eleven:</vt:lpstr>
      <vt:lpstr>Principle twelve:</vt:lpstr>
      <vt:lpstr>THE EIGHT PARTS OF ENGLISH</vt:lpstr>
      <vt:lpstr>THE SEVENTEEN AXIOMS FOR INTELLIGENCE ANALYSTS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</vt:lpstr>
      <vt:lpstr>ANSWER</vt:lpstr>
      <vt:lpstr>SENTENCES </vt:lpstr>
      <vt:lpstr>SENTENCES CONTINUED </vt:lpstr>
      <vt:lpstr>SENTENCES CONTINUED</vt:lpstr>
      <vt:lpstr>PowerPoint Presentation</vt:lpstr>
      <vt:lpstr>LEIU/IALEIA  ANNUAL TRAINING EVENT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LEIU/IALEIA  ANNUAL TRAINING EVENT</dc:title>
  <dc:creator>David Cariens</dc:creator>
  <cp:lastModifiedBy>David Cariens</cp:lastModifiedBy>
  <cp:revision>15</cp:revision>
  <cp:lastPrinted>2022-03-23T11:33:57Z</cp:lastPrinted>
  <dcterms:created xsi:type="dcterms:W3CDTF">2022-03-13T15:09:28Z</dcterms:created>
  <dcterms:modified xsi:type="dcterms:W3CDTF">2022-04-26T15:58:55Z</dcterms:modified>
</cp:coreProperties>
</file>