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19"/>
    <p:restoredTop sz="95859"/>
  </p:normalViewPr>
  <p:slideViewPr>
    <p:cSldViewPr snapToGrid="0" snapToObjects="1">
      <p:cViewPr varScale="1">
        <p:scale>
          <a:sx n="84" d="100"/>
          <a:sy n="84" d="100"/>
        </p:scale>
        <p:origin x="6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9/25/21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9/25/21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ia.gov/resources/csi/studies-in-intelligenc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cariens@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cariens@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200AC-4B61-8840-9A98-1DB76FBD138E}"/>
              </a:ext>
            </a:extLst>
          </p:cNvPr>
          <p:cNvSpPr>
            <a:spLocks noGrp="1"/>
          </p:cNvSpPr>
          <p:nvPr>
            <p:ph type="ctrTitle"/>
          </p:nvPr>
        </p:nvSpPr>
        <p:spPr>
          <a:xfrm>
            <a:off x="680322" y="2291749"/>
            <a:ext cx="8144134" cy="1373070"/>
          </a:xfrm>
        </p:spPr>
        <p:txBody>
          <a:bodyPr/>
          <a:lstStyle/>
          <a:p>
            <a:r>
              <a:rPr lang="en-US" dirty="0"/>
              <a:t>DENIAL AND DECEPTION</a:t>
            </a:r>
          </a:p>
        </p:txBody>
      </p:sp>
      <p:sp>
        <p:nvSpPr>
          <p:cNvPr id="3" name="Subtitle 2">
            <a:extLst>
              <a:ext uri="{FF2B5EF4-FFF2-40B4-BE49-F238E27FC236}">
                <a16:creationId xmlns:a16="http://schemas.microsoft.com/office/drawing/2014/main" id="{218028F2-D8E2-844E-A44A-B997F224A147}"/>
              </a:ext>
            </a:extLst>
          </p:cNvPr>
          <p:cNvSpPr>
            <a:spLocks noGrp="1"/>
          </p:cNvSpPr>
          <p:nvPr>
            <p:ph type="subTitle" idx="1"/>
          </p:nvPr>
        </p:nvSpPr>
        <p:spPr>
          <a:xfrm>
            <a:off x="680322" y="4394039"/>
            <a:ext cx="8283056" cy="1668094"/>
          </a:xfrm>
        </p:spPr>
        <p:txBody>
          <a:bodyPr>
            <a:normAutofit/>
          </a:bodyPr>
          <a:lstStyle/>
          <a:p>
            <a:r>
              <a:rPr lang="en-US" sz="2400" dirty="0"/>
              <a:t>A CRITICAL PART OF CRIME AND ESPIONAGE WRITING</a:t>
            </a:r>
          </a:p>
          <a:p>
            <a:pPr algn="ctr"/>
            <a:endParaRPr lang="en-US" sz="2400"/>
          </a:p>
          <a:p>
            <a:pPr algn="ctr"/>
            <a:r>
              <a:rPr lang="en-US" sz="2400"/>
              <a:t>WELCOME</a:t>
            </a:r>
            <a:endParaRPr lang="en-US" sz="2400" dirty="0"/>
          </a:p>
        </p:txBody>
      </p:sp>
    </p:spTree>
    <p:extLst>
      <p:ext uri="{BB962C8B-B14F-4D97-AF65-F5344CB8AC3E}">
        <p14:creationId xmlns:p14="http://schemas.microsoft.com/office/powerpoint/2010/main" val="927863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2364E-1ECD-D54D-8A3E-48A4F67D88A3}"/>
              </a:ext>
            </a:extLst>
          </p:cNvPr>
          <p:cNvSpPr>
            <a:spLocks noGrp="1"/>
          </p:cNvSpPr>
          <p:nvPr>
            <p:ph type="title"/>
          </p:nvPr>
        </p:nvSpPr>
        <p:spPr/>
        <p:txBody>
          <a:bodyPr>
            <a:normAutofit/>
          </a:bodyPr>
          <a:lstStyle/>
          <a:p>
            <a:pPr algn="ctr"/>
            <a:r>
              <a:rPr lang="en-US" sz="4400" dirty="0"/>
              <a:t>ACTIVE MEASURES--CATEGORIES</a:t>
            </a:r>
          </a:p>
        </p:txBody>
      </p:sp>
      <p:sp>
        <p:nvSpPr>
          <p:cNvPr id="3" name="Content Placeholder 2">
            <a:extLst>
              <a:ext uri="{FF2B5EF4-FFF2-40B4-BE49-F238E27FC236}">
                <a16:creationId xmlns:a16="http://schemas.microsoft.com/office/drawing/2014/main" id="{7C4AD7F6-F4BF-764F-8423-130AD1BE1BFE}"/>
              </a:ext>
            </a:extLst>
          </p:cNvPr>
          <p:cNvSpPr>
            <a:spLocks noGrp="1"/>
          </p:cNvSpPr>
          <p:nvPr>
            <p:ph idx="1"/>
          </p:nvPr>
        </p:nvSpPr>
        <p:spPr/>
        <p:txBody>
          <a:bodyPr>
            <a:normAutofit/>
          </a:bodyPr>
          <a:lstStyle/>
          <a:p>
            <a:pPr marL="0" indent="0">
              <a:buNone/>
            </a:pPr>
            <a:r>
              <a:rPr lang="en-US" sz="4400" dirty="0"/>
              <a:t>PERCEPTION MANAGEMENT: </a:t>
            </a:r>
          </a:p>
          <a:p>
            <a:pPr marL="0" indent="0">
              <a:buNone/>
            </a:pPr>
            <a:r>
              <a:rPr lang="en-US" sz="2800" dirty="0"/>
              <a:t>--DIRECTED MAINLY AT KEY AUDIENCES SUCH AS POLICYMAKERS, THE MEDIA, BUSINESSES, THE SCIENTIFIC COMMUNITY, ACADEMIC ELITES, AND THE GENERAL PUBLIC</a:t>
            </a:r>
          </a:p>
          <a:p>
            <a:pPr marL="0" indent="0">
              <a:buNone/>
            </a:pPr>
            <a:r>
              <a:rPr lang="en-US" sz="2800" dirty="0"/>
              <a:t>--CHANNELS USED ARE NEWSPAPERS, JOURNALS, RADIO, AND TV, AS WELL AS THE INFILTRATION OF ORGANIZATIONS AND GROUPS (INCLUDING POLITICAL ORGANIZATIONS)</a:t>
            </a:r>
          </a:p>
        </p:txBody>
      </p:sp>
    </p:spTree>
    <p:extLst>
      <p:ext uri="{BB962C8B-B14F-4D97-AF65-F5344CB8AC3E}">
        <p14:creationId xmlns:p14="http://schemas.microsoft.com/office/powerpoint/2010/main" val="390171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E1E8-8BB2-484F-93C5-8BAACCA39132}"/>
              </a:ext>
            </a:extLst>
          </p:cNvPr>
          <p:cNvSpPr>
            <a:spLocks noGrp="1"/>
          </p:cNvSpPr>
          <p:nvPr>
            <p:ph type="title"/>
          </p:nvPr>
        </p:nvSpPr>
        <p:spPr/>
        <p:txBody>
          <a:bodyPr>
            <a:normAutofit/>
          </a:bodyPr>
          <a:lstStyle/>
          <a:p>
            <a:pPr algn="ctr"/>
            <a:r>
              <a:rPr lang="en-US" sz="4400" dirty="0"/>
              <a:t>ACTIVE MEASURES--CATEGORIES</a:t>
            </a:r>
          </a:p>
        </p:txBody>
      </p:sp>
      <p:sp>
        <p:nvSpPr>
          <p:cNvPr id="3" name="Content Placeholder 2">
            <a:extLst>
              <a:ext uri="{FF2B5EF4-FFF2-40B4-BE49-F238E27FC236}">
                <a16:creationId xmlns:a16="http://schemas.microsoft.com/office/drawing/2014/main" id="{9837BC93-CBCE-9246-A461-F99C7EC3B404}"/>
              </a:ext>
            </a:extLst>
          </p:cNvPr>
          <p:cNvSpPr>
            <a:spLocks noGrp="1"/>
          </p:cNvSpPr>
          <p:nvPr>
            <p:ph idx="1"/>
          </p:nvPr>
        </p:nvSpPr>
        <p:spPr>
          <a:xfrm>
            <a:off x="680321" y="2691853"/>
            <a:ext cx="9613861" cy="3599316"/>
          </a:xfrm>
        </p:spPr>
        <p:txBody>
          <a:bodyPr>
            <a:normAutofit/>
          </a:bodyPr>
          <a:lstStyle/>
          <a:p>
            <a:pPr marL="0" indent="0">
              <a:buNone/>
            </a:pPr>
            <a:r>
              <a:rPr lang="en-US" sz="4400" dirty="0"/>
              <a:t>STRATEGIC DECEPTION (Usually associated with military deception):</a:t>
            </a:r>
          </a:p>
          <a:p>
            <a:pPr marL="0" indent="0">
              <a:buNone/>
            </a:pPr>
            <a:r>
              <a:rPr lang="en-US" sz="2800" dirty="0"/>
              <a:t>--A STRATEGIC DECEPTION IS A MAJOR DECEPTION IN PURSUIT OF A NATIONAL GOAL</a:t>
            </a:r>
          </a:p>
          <a:p>
            <a:pPr marL="0" indent="0">
              <a:buNone/>
            </a:pPr>
            <a:r>
              <a:rPr lang="en-US" sz="2800" dirty="0"/>
              <a:t>--A PRIME EXAMPLE OF A STRATEGIC DECEPTION, COUPLEDWITH A MILITARY DECEPTION, IS GENERAL PATTON’S ARMY</a:t>
            </a:r>
          </a:p>
        </p:txBody>
      </p:sp>
    </p:spTree>
    <p:extLst>
      <p:ext uri="{BB962C8B-B14F-4D97-AF65-F5344CB8AC3E}">
        <p14:creationId xmlns:p14="http://schemas.microsoft.com/office/powerpoint/2010/main" val="2866439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DA64B-64FE-624A-9BEC-17A026C67549}"/>
              </a:ext>
            </a:extLst>
          </p:cNvPr>
          <p:cNvSpPr>
            <a:spLocks noGrp="1"/>
          </p:cNvSpPr>
          <p:nvPr>
            <p:ph type="title"/>
          </p:nvPr>
        </p:nvSpPr>
        <p:spPr/>
        <p:txBody>
          <a:bodyPr>
            <a:normAutofit/>
          </a:bodyPr>
          <a:lstStyle/>
          <a:p>
            <a:r>
              <a:rPr lang="en-US" sz="4400" dirty="0"/>
              <a:t>ACTIVE MEASURES--CATEGORIES</a:t>
            </a:r>
          </a:p>
        </p:txBody>
      </p:sp>
      <p:sp>
        <p:nvSpPr>
          <p:cNvPr id="3" name="Content Placeholder 2">
            <a:extLst>
              <a:ext uri="{FF2B5EF4-FFF2-40B4-BE49-F238E27FC236}">
                <a16:creationId xmlns:a16="http://schemas.microsoft.com/office/drawing/2014/main" id="{068AC6F0-3A31-5442-B369-EF4D43282844}"/>
              </a:ext>
            </a:extLst>
          </p:cNvPr>
          <p:cNvSpPr>
            <a:spLocks noGrp="1"/>
          </p:cNvSpPr>
          <p:nvPr>
            <p:ph idx="1"/>
          </p:nvPr>
        </p:nvSpPr>
        <p:spPr/>
        <p:txBody>
          <a:bodyPr>
            <a:normAutofit lnSpcReduction="10000"/>
          </a:bodyPr>
          <a:lstStyle/>
          <a:p>
            <a:pPr marL="0" indent="0">
              <a:buNone/>
            </a:pPr>
            <a:r>
              <a:rPr lang="en-US" sz="4400" dirty="0"/>
              <a:t>INTELLIGENCE DECEPTION:</a:t>
            </a:r>
          </a:p>
          <a:p>
            <a:pPr marL="0" indent="0">
              <a:buNone/>
            </a:pPr>
            <a:r>
              <a:rPr lang="en-US" sz="2800" dirty="0"/>
              <a:t>--AN INTELLIGENCE DECEPTION IS DIRECTED SPECIFICALLY AT INTELLIGENCE SERVICES THROUGH CONTROLLED HUMAN SOURCES OR TECHINICAL INTELLIGENCE CHANNELS. </a:t>
            </a:r>
          </a:p>
          <a:p>
            <a:pPr marL="0" indent="0">
              <a:buNone/>
            </a:pPr>
            <a:r>
              <a:rPr lang="en-US" sz="2800" dirty="0"/>
              <a:t>--PLANTING A MOLE IN THE OPPOSITION’S INTELLIGENCE ORGANIZATION</a:t>
            </a:r>
          </a:p>
          <a:p>
            <a:pPr marL="0" indent="0">
              <a:buNone/>
            </a:pPr>
            <a:r>
              <a:rPr lang="en-US" sz="2800" dirty="0"/>
              <a:t>--TURNING A SOURCE AGAINST AN INTELLIGENCE ORGANIZATION</a:t>
            </a:r>
          </a:p>
        </p:txBody>
      </p:sp>
    </p:spTree>
    <p:extLst>
      <p:ext uri="{BB962C8B-B14F-4D97-AF65-F5344CB8AC3E}">
        <p14:creationId xmlns:p14="http://schemas.microsoft.com/office/powerpoint/2010/main" val="341875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4CD29-0091-ED4B-A158-D7BF418CCAB5}"/>
              </a:ext>
            </a:extLst>
          </p:cNvPr>
          <p:cNvSpPr>
            <a:spLocks noGrp="1"/>
          </p:cNvSpPr>
          <p:nvPr>
            <p:ph type="title"/>
          </p:nvPr>
        </p:nvSpPr>
        <p:spPr/>
        <p:txBody>
          <a:bodyPr>
            <a:normAutofit/>
          </a:bodyPr>
          <a:lstStyle/>
          <a:p>
            <a:pPr algn="ctr"/>
            <a:r>
              <a:rPr lang="en-US" sz="4400" dirty="0"/>
              <a:t>ACTIVE MEASURES--CATEGORIES</a:t>
            </a:r>
          </a:p>
        </p:txBody>
      </p:sp>
      <p:sp>
        <p:nvSpPr>
          <p:cNvPr id="3" name="Content Placeholder 2">
            <a:extLst>
              <a:ext uri="{FF2B5EF4-FFF2-40B4-BE49-F238E27FC236}">
                <a16:creationId xmlns:a16="http://schemas.microsoft.com/office/drawing/2014/main" id="{0798FF9A-0C4D-9C42-95F9-123824DC04E0}"/>
              </a:ext>
            </a:extLst>
          </p:cNvPr>
          <p:cNvSpPr>
            <a:spLocks noGrp="1"/>
          </p:cNvSpPr>
          <p:nvPr>
            <p:ph idx="1"/>
          </p:nvPr>
        </p:nvSpPr>
        <p:spPr>
          <a:xfrm>
            <a:off x="680321" y="2626433"/>
            <a:ext cx="9613861" cy="3599316"/>
          </a:xfrm>
        </p:spPr>
        <p:txBody>
          <a:bodyPr>
            <a:normAutofit/>
          </a:bodyPr>
          <a:lstStyle/>
          <a:p>
            <a:pPr marL="0" indent="0">
              <a:buNone/>
            </a:pPr>
            <a:r>
              <a:rPr lang="en-US" sz="4400" dirty="0"/>
              <a:t>DENIAL:</a:t>
            </a:r>
          </a:p>
          <a:p>
            <a:pPr marL="0" indent="0">
              <a:buNone/>
            </a:pPr>
            <a:r>
              <a:rPr lang="en-US" sz="2800" dirty="0"/>
              <a:t>--DENIAL INCLUDES ROUTINE OPERATIONAL SECURITY, SUCH AS PRACTICED BY THE MILITARY. DENIAL, STRICTLY SPEAKING, IS NOT DECEPTION BUT DENIAL ACTIVITIES ARE USUALLY PART OF ANY MAJOR DECEPTION OPERATION.</a:t>
            </a:r>
          </a:p>
        </p:txBody>
      </p:sp>
    </p:spTree>
    <p:extLst>
      <p:ext uri="{BB962C8B-B14F-4D97-AF65-F5344CB8AC3E}">
        <p14:creationId xmlns:p14="http://schemas.microsoft.com/office/powerpoint/2010/main" val="2900421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48E43-B2DA-C84C-8D61-DE28139173D7}"/>
              </a:ext>
            </a:extLst>
          </p:cNvPr>
          <p:cNvSpPr>
            <a:spLocks noGrp="1"/>
          </p:cNvSpPr>
          <p:nvPr>
            <p:ph type="title"/>
          </p:nvPr>
        </p:nvSpPr>
        <p:spPr/>
        <p:txBody>
          <a:bodyPr>
            <a:normAutofit/>
          </a:bodyPr>
          <a:lstStyle/>
          <a:p>
            <a:r>
              <a:rPr lang="en-US" sz="4400" dirty="0"/>
              <a:t>ACTIVE MEASURES--CATEGORIES</a:t>
            </a:r>
          </a:p>
        </p:txBody>
      </p:sp>
      <p:sp>
        <p:nvSpPr>
          <p:cNvPr id="3" name="Content Placeholder 2">
            <a:extLst>
              <a:ext uri="{FF2B5EF4-FFF2-40B4-BE49-F238E27FC236}">
                <a16:creationId xmlns:a16="http://schemas.microsoft.com/office/drawing/2014/main" id="{134EE134-1D50-3E46-A2CA-D7BDB8BB5A30}"/>
              </a:ext>
            </a:extLst>
          </p:cNvPr>
          <p:cNvSpPr>
            <a:spLocks noGrp="1"/>
          </p:cNvSpPr>
          <p:nvPr>
            <p:ph idx="1"/>
          </p:nvPr>
        </p:nvSpPr>
        <p:spPr/>
        <p:txBody>
          <a:bodyPr>
            <a:normAutofit fontScale="92500" lnSpcReduction="10000"/>
          </a:bodyPr>
          <a:lstStyle/>
          <a:p>
            <a:pPr marL="0" indent="0">
              <a:buNone/>
            </a:pPr>
            <a:r>
              <a:rPr lang="en-US" sz="4400" dirty="0"/>
              <a:t>DISINFORMATION:</a:t>
            </a:r>
          </a:p>
          <a:p>
            <a:pPr marL="0" indent="0">
              <a:buNone/>
            </a:pPr>
            <a:r>
              <a:rPr lang="en-US" sz="2800" dirty="0"/>
              <a:t>--THE DISSEMINATION OF FALSE, HALF-TRUE, OR MISLEADING INFORMATION</a:t>
            </a:r>
          </a:p>
          <a:p>
            <a:pPr marL="0" indent="0">
              <a:buNone/>
            </a:pPr>
            <a:r>
              <a:rPr lang="en-US" sz="2800" dirty="0"/>
              <a:t>--DISINFORMATION IS SIMILAR TO PROPAGANDA WITH THE FOLLOWING DIFFERENCES: PROPAGANDA IS AIMED AT A MASS AUDIENCE, EITHER DOMESTIC OR FOREIGN; DISINFORMATION IS AIMED ONLY AT SPECIFIC FOREIGN TARGETS (PEOPLE, ORGANIATIONS, OR GROUPS) AND IS PART OF A BROADER INTELLIGENCE OPERATION</a:t>
            </a:r>
          </a:p>
        </p:txBody>
      </p:sp>
    </p:spTree>
    <p:extLst>
      <p:ext uri="{BB962C8B-B14F-4D97-AF65-F5344CB8AC3E}">
        <p14:creationId xmlns:p14="http://schemas.microsoft.com/office/powerpoint/2010/main" val="1734376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A3BDD-4E69-E64F-9CA2-ADC5CA36A673}"/>
              </a:ext>
            </a:extLst>
          </p:cNvPr>
          <p:cNvSpPr>
            <a:spLocks noGrp="1"/>
          </p:cNvSpPr>
          <p:nvPr>
            <p:ph type="title"/>
          </p:nvPr>
        </p:nvSpPr>
        <p:spPr/>
        <p:txBody>
          <a:bodyPr>
            <a:normAutofit/>
          </a:bodyPr>
          <a:lstStyle/>
          <a:p>
            <a:pPr algn="ctr"/>
            <a:r>
              <a:rPr lang="en-US" sz="4400"/>
              <a:t>MASKIROKA</a:t>
            </a:r>
            <a:endParaRPr lang="en-US" sz="4400" dirty="0"/>
          </a:p>
        </p:txBody>
      </p:sp>
      <p:sp>
        <p:nvSpPr>
          <p:cNvPr id="3" name="Content Placeholder 2">
            <a:extLst>
              <a:ext uri="{FF2B5EF4-FFF2-40B4-BE49-F238E27FC236}">
                <a16:creationId xmlns:a16="http://schemas.microsoft.com/office/drawing/2014/main" id="{F86A7439-BA14-AB4C-BD01-BA45EA83122D}"/>
              </a:ext>
            </a:extLst>
          </p:cNvPr>
          <p:cNvSpPr>
            <a:spLocks noGrp="1"/>
          </p:cNvSpPr>
          <p:nvPr>
            <p:ph idx="1"/>
          </p:nvPr>
        </p:nvSpPr>
        <p:spPr/>
        <p:txBody>
          <a:bodyPr>
            <a:normAutofit/>
          </a:bodyPr>
          <a:lstStyle/>
          <a:p>
            <a:pPr marL="0" indent="0">
              <a:buNone/>
            </a:pPr>
            <a:r>
              <a:rPr lang="en-US" sz="4400" dirty="0"/>
              <a:t>MASKIROVA:</a:t>
            </a:r>
          </a:p>
          <a:p>
            <a:pPr marL="0" indent="0">
              <a:buNone/>
            </a:pPr>
            <a:r>
              <a:rPr lang="en-US" sz="2800" dirty="0"/>
              <a:t>--MASKIROVA IS USUALLY THE TERM THE RUSSIANS APPLY TO MILITARY DECEPTION OPERATIONS OR ACTIONS DESIGNED TO MISLEAD THE ENEMY ABOUT STRENGTH, DISPOSITION, OBJECTIVES, COMBAT READINESS, AND OTHER MILITARY CAPABILITIES OF ONE’S OWN FORCES. </a:t>
            </a:r>
          </a:p>
        </p:txBody>
      </p:sp>
    </p:spTree>
    <p:extLst>
      <p:ext uri="{BB962C8B-B14F-4D97-AF65-F5344CB8AC3E}">
        <p14:creationId xmlns:p14="http://schemas.microsoft.com/office/powerpoint/2010/main" val="3651798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1B3D-23F9-0D49-810F-9CD022BC46FA}"/>
              </a:ext>
            </a:extLst>
          </p:cNvPr>
          <p:cNvSpPr>
            <a:spLocks noGrp="1"/>
          </p:cNvSpPr>
          <p:nvPr>
            <p:ph type="title"/>
          </p:nvPr>
        </p:nvSpPr>
        <p:spPr/>
        <p:txBody>
          <a:bodyPr>
            <a:normAutofit/>
          </a:bodyPr>
          <a:lstStyle/>
          <a:p>
            <a:pPr algn="ctr"/>
            <a:r>
              <a:rPr lang="en-US" sz="4400" dirty="0"/>
              <a:t>MASKIROVKA</a:t>
            </a:r>
          </a:p>
        </p:txBody>
      </p:sp>
      <p:sp>
        <p:nvSpPr>
          <p:cNvPr id="3" name="Content Placeholder 2">
            <a:extLst>
              <a:ext uri="{FF2B5EF4-FFF2-40B4-BE49-F238E27FC236}">
                <a16:creationId xmlns:a16="http://schemas.microsoft.com/office/drawing/2014/main" id="{E04140D6-8FA6-DA47-A294-F42D464B9CBB}"/>
              </a:ext>
            </a:extLst>
          </p:cNvPr>
          <p:cNvSpPr>
            <a:spLocks noGrp="1"/>
          </p:cNvSpPr>
          <p:nvPr>
            <p:ph idx="1"/>
          </p:nvPr>
        </p:nvSpPr>
        <p:spPr/>
        <p:txBody>
          <a:bodyPr>
            <a:normAutofit/>
          </a:bodyPr>
          <a:lstStyle/>
          <a:p>
            <a:pPr marL="0" indent="0">
              <a:buNone/>
            </a:pPr>
            <a:r>
              <a:rPr lang="en-US" sz="4400" dirty="0"/>
              <a:t>MASKIROVKA:</a:t>
            </a:r>
          </a:p>
          <a:p>
            <a:pPr marL="0" indent="0">
              <a:buNone/>
            </a:pPr>
            <a:r>
              <a:rPr lang="en-US" sz="2800" dirty="0"/>
              <a:t>--MAJOR MASKIROVKA TECHNIQUES INCLUDE COVER, CONCEALMENT, FALSE RADIO SIGNALS, DUMMIES, DECOYS, AND PLANTED ARTICLES (MISINFORMATION IN MILITARY JOURNALS TO MISLEAD AND CONFUSE)</a:t>
            </a:r>
          </a:p>
        </p:txBody>
      </p:sp>
    </p:spTree>
    <p:extLst>
      <p:ext uri="{BB962C8B-B14F-4D97-AF65-F5344CB8AC3E}">
        <p14:creationId xmlns:p14="http://schemas.microsoft.com/office/powerpoint/2010/main" val="227527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DA13-EBD0-F044-8FA8-63936670C61F}"/>
              </a:ext>
            </a:extLst>
          </p:cNvPr>
          <p:cNvSpPr>
            <a:spLocks noGrp="1"/>
          </p:cNvSpPr>
          <p:nvPr>
            <p:ph type="title"/>
          </p:nvPr>
        </p:nvSpPr>
        <p:spPr/>
        <p:txBody>
          <a:bodyPr>
            <a:normAutofit/>
          </a:bodyPr>
          <a:lstStyle/>
          <a:p>
            <a:pPr algn="ctr"/>
            <a:r>
              <a:rPr lang="en-US" sz="4400" dirty="0"/>
              <a:t>DECEPTION</a:t>
            </a:r>
          </a:p>
        </p:txBody>
      </p:sp>
      <p:sp>
        <p:nvSpPr>
          <p:cNvPr id="3" name="Content Placeholder 2">
            <a:extLst>
              <a:ext uri="{FF2B5EF4-FFF2-40B4-BE49-F238E27FC236}">
                <a16:creationId xmlns:a16="http://schemas.microsoft.com/office/drawing/2014/main" id="{59703A22-6678-3B4E-9792-77690ADB8AC4}"/>
              </a:ext>
            </a:extLst>
          </p:cNvPr>
          <p:cNvSpPr>
            <a:spLocks noGrp="1"/>
          </p:cNvSpPr>
          <p:nvPr>
            <p:ph idx="1"/>
          </p:nvPr>
        </p:nvSpPr>
        <p:spPr/>
        <p:txBody>
          <a:bodyPr>
            <a:normAutofit/>
          </a:bodyPr>
          <a:lstStyle/>
          <a:p>
            <a:pPr marL="0" indent="0">
              <a:buNone/>
            </a:pPr>
            <a:r>
              <a:rPr lang="en-US" sz="4400"/>
              <a:t>DECEPTION GOALS</a:t>
            </a:r>
            <a:r>
              <a:rPr lang="en-US" sz="4400" dirty="0"/>
              <a:t>:</a:t>
            </a:r>
          </a:p>
          <a:p>
            <a:pPr marL="0" indent="0">
              <a:buNone/>
            </a:pPr>
            <a:r>
              <a:rPr lang="en-US" sz="2800" dirty="0"/>
              <a:t>--TO DECEIVE THE TARGET (OPPOSITION)</a:t>
            </a:r>
          </a:p>
          <a:p>
            <a:pPr marL="0" indent="0">
              <a:buNone/>
            </a:pPr>
            <a:r>
              <a:rPr lang="en-US" sz="2800" dirty="0"/>
              <a:t>--TO CONFUSE THE TARGET (OPPOSITION)</a:t>
            </a:r>
          </a:p>
          <a:p>
            <a:pPr marL="0" indent="0">
              <a:buNone/>
            </a:pPr>
            <a:r>
              <a:rPr lang="en-US" sz="2800" dirty="0"/>
              <a:t>--TO MISLEAD THE TARGET (OPPOSITION)</a:t>
            </a:r>
          </a:p>
          <a:p>
            <a:pPr marL="0" indent="0">
              <a:buNone/>
            </a:pPr>
            <a:r>
              <a:rPr lang="en-US" sz="2800" dirty="0"/>
              <a:t>--ULTIMATELY TO NEUTRALIZE THE TARGET (OPPOSITION)</a:t>
            </a:r>
          </a:p>
          <a:p>
            <a:pPr marL="0" indent="0">
              <a:buNone/>
            </a:pPr>
            <a:r>
              <a:rPr lang="en-US" sz="2800" dirty="0"/>
              <a:t>   AND MAKE IT LESS A THREAT</a:t>
            </a:r>
          </a:p>
        </p:txBody>
      </p:sp>
    </p:spTree>
    <p:extLst>
      <p:ext uri="{BB962C8B-B14F-4D97-AF65-F5344CB8AC3E}">
        <p14:creationId xmlns:p14="http://schemas.microsoft.com/office/powerpoint/2010/main" val="611865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8A62-08AF-BE40-9640-AAE698FC37D8}"/>
              </a:ext>
            </a:extLst>
          </p:cNvPr>
          <p:cNvSpPr>
            <a:spLocks noGrp="1"/>
          </p:cNvSpPr>
          <p:nvPr>
            <p:ph type="title"/>
          </p:nvPr>
        </p:nvSpPr>
        <p:spPr/>
        <p:txBody>
          <a:bodyPr>
            <a:normAutofit/>
          </a:bodyPr>
          <a:lstStyle/>
          <a:p>
            <a:pPr algn="ctr">
              <a:lnSpc>
                <a:spcPct val="100000"/>
              </a:lnSpc>
            </a:pPr>
            <a:r>
              <a:rPr lang="en-US" sz="5400" dirty="0"/>
              <a:t>GOOD RESOURCES</a:t>
            </a:r>
          </a:p>
        </p:txBody>
      </p:sp>
      <p:sp>
        <p:nvSpPr>
          <p:cNvPr id="3" name="Content Placeholder 2">
            <a:extLst>
              <a:ext uri="{FF2B5EF4-FFF2-40B4-BE49-F238E27FC236}">
                <a16:creationId xmlns:a16="http://schemas.microsoft.com/office/drawing/2014/main" id="{927756AB-4EFF-5940-822B-5E065ABE8FBD}"/>
              </a:ext>
            </a:extLst>
          </p:cNvPr>
          <p:cNvSpPr>
            <a:spLocks noGrp="1"/>
          </p:cNvSpPr>
          <p:nvPr>
            <p:ph idx="1"/>
          </p:nvPr>
        </p:nvSpPr>
        <p:spPr/>
        <p:txBody>
          <a:bodyPr>
            <a:normAutofit fontScale="92500" lnSpcReduction="10000"/>
          </a:bodyPr>
          <a:lstStyle/>
          <a:p>
            <a:pPr marL="0" indent="0">
              <a:buNone/>
            </a:pPr>
            <a:r>
              <a:rPr lang="en-US" dirty="0">
                <a:hlinkClick r:id="rId2"/>
              </a:rPr>
              <a:t>https://www.cia.gov/resources/csi/studies-in-intelligence/</a:t>
            </a:r>
            <a:endParaRPr lang="en-US" dirty="0"/>
          </a:p>
          <a:p>
            <a:pPr marL="0" indent="0">
              <a:buNone/>
            </a:pPr>
            <a:r>
              <a:rPr lang="en-US" u="sng" dirty="0"/>
              <a:t>Books:</a:t>
            </a:r>
          </a:p>
          <a:p>
            <a:pPr marL="0" indent="0">
              <a:buNone/>
            </a:pPr>
            <a:r>
              <a:rPr lang="en-US" i="1" dirty="0"/>
              <a:t>The Billion Dollar Spy   </a:t>
            </a:r>
            <a:r>
              <a:rPr lang="en-US" dirty="0"/>
              <a:t>by David E. Hoffman</a:t>
            </a:r>
          </a:p>
          <a:p>
            <a:pPr marL="0" indent="0">
              <a:buNone/>
            </a:pPr>
            <a:r>
              <a:rPr lang="en-US" i="1" dirty="0"/>
              <a:t>The Taking of the K-129 (Glomar Explorer)   </a:t>
            </a:r>
            <a:r>
              <a:rPr lang="en-US" dirty="0"/>
              <a:t>by Josh Dean</a:t>
            </a:r>
          </a:p>
          <a:p>
            <a:pPr marL="0" indent="0">
              <a:buNone/>
            </a:pPr>
            <a:r>
              <a:rPr lang="en-US" i="1" dirty="0"/>
              <a:t>Tailor, Tinker, Soldier, Spy </a:t>
            </a:r>
            <a:r>
              <a:rPr lang="en-US" dirty="0"/>
              <a:t>   by John </a:t>
            </a:r>
            <a:r>
              <a:rPr lang="en-US" dirty="0" err="1"/>
              <a:t>LeCarre</a:t>
            </a:r>
            <a:endParaRPr lang="en-US" dirty="0"/>
          </a:p>
          <a:p>
            <a:pPr marL="0" indent="0">
              <a:buNone/>
            </a:pPr>
            <a:r>
              <a:rPr lang="en-US" i="1" dirty="0"/>
              <a:t>Little Drummer Girl      </a:t>
            </a:r>
            <a:r>
              <a:rPr lang="en-US" dirty="0"/>
              <a:t>by John </a:t>
            </a:r>
            <a:r>
              <a:rPr lang="en-US" dirty="0" err="1"/>
              <a:t>LeCarre</a:t>
            </a:r>
            <a:endParaRPr lang="en-US" i="1" dirty="0"/>
          </a:p>
          <a:p>
            <a:pPr marL="0" indent="0">
              <a:buNone/>
            </a:pPr>
            <a:r>
              <a:rPr lang="en-US" u="sng" dirty="0"/>
              <a:t>TV and Movies</a:t>
            </a:r>
            <a:r>
              <a:rPr lang="en-US" dirty="0"/>
              <a:t>:</a:t>
            </a:r>
          </a:p>
          <a:p>
            <a:pPr marL="0" indent="0">
              <a:buNone/>
            </a:pPr>
            <a:r>
              <a:rPr lang="en-US" i="1" dirty="0"/>
              <a:t>The Americans  </a:t>
            </a:r>
            <a:r>
              <a:rPr lang="en-US" dirty="0"/>
              <a:t>(FX TV)</a:t>
            </a:r>
          </a:p>
          <a:p>
            <a:pPr marL="0" indent="0">
              <a:buNone/>
            </a:pPr>
            <a:r>
              <a:rPr lang="en-US" i="1" dirty="0"/>
              <a:t>The Spy </a:t>
            </a:r>
            <a:r>
              <a:rPr lang="en-US" dirty="0"/>
              <a:t> (Netflix mini-series)</a:t>
            </a:r>
            <a:endParaRPr lang="en-US" i="1" dirty="0"/>
          </a:p>
          <a:p>
            <a:pPr marL="0" indent="0">
              <a:buNone/>
            </a:pPr>
            <a:endParaRPr lang="en-US" dirty="0"/>
          </a:p>
        </p:txBody>
      </p:sp>
    </p:spTree>
    <p:extLst>
      <p:ext uri="{BB962C8B-B14F-4D97-AF65-F5344CB8AC3E}">
        <p14:creationId xmlns:p14="http://schemas.microsoft.com/office/powerpoint/2010/main" val="961431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B37C8-7F11-E141-A82F-43756E6D5AA1}"/>
              </a:ext>
            </a:extLst>
          </p:cNvPr>
          <p:cNvSpPr>
            <a:spLocks noGrp="1"/>
          </p:cNvSpPr>
          <p:nvPr>
            <p:ph type="title"/>
          </p:nvPr>
        </p:nvSpPr>
        <p:spPr/>
        <p:txBody>
          <a:bodyPr>
            <a:normAutofit/>
          </a:bodyPr>
          <a:lstStyle/>
          <a:p>
            <a:pPr algn="ctr"/>
            <a:r>
              <a:rPr lang="en-US" sz="4400" dirty="0"/>
              <a:t>DECEPTION</a:t>
            </a:r>
          </a:p>
        </p:txBody>
      </p:sp>
      <p:sp>
        <p:nvSpPr>
          <p:cNvPr id="3" name="Content Placeholder 2">
            <a:extLst>
              <a:ext uri="{FF2B5EF4-FFF2-40B4-BE49-F238E27FC236}">
                <a16:creationId xmlns:a16="http://schemas.microsoft.com/office/drawing/2014/main" id="{766F9121-241B-BB47-AD0A-72DCFCCEAB0B}"/>
              </a:ext>
            </a:extLst>
          </p:cNvPr>
          <p:cNvSpPr>
            <a:spLocks noGrp="1"/>
          </p:cNvSpPr>
          <p:nvPr>
            <p:ph idx="1"/>
          </p:nvPr>
        </p:nvSpPr>
        <p:spPr>
          <a:xfrm>
            <a:off x="680321" y="2894434"/>
            <a:ext cx="9613861" cy="3599316"/>
          </a:xfrm>
        </p:spPr>
        <p:txBody>
          <a:bodyPr>
            <a:normAutofit/>
          </a:bodyPr>
          <a:lstStyle/>
          <a:p>
            <a:pPr marL="0" indent="0" algn="ctr">
              <a:buNone/>
            </a:pPr>
            <a:r>
              <a:rPr lang="en-US" sz="5400" dirty="0"/>
              <a:t>QUESTIONS?</a:t>
            </a:r>
          </a:p>
        </p:txBody>
      </p:sp>
    </p:spTree>
    <p:extLst>
      <p:ext uri="{BB962C8B-B14F-4D97-AF65-F5344CB8AC3E}">
        <p14:creationId xmlns:p14="http://schemas.microsoft.com/office/powerpoint/2010/main" val="135038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960B-2742-5D44-8DDF-4E61C3A89F6B}"/>
              </a:ext>
            </a:extLst>
          </p:cNvPr>
          <p:cNvSpPr>
            <a:spLocks noGrp="1"/>
          </p:cNvSpPr>
          <p:nvPr>
            <p:ph type="title"/>
          </p:nvPr>
        </p:nvSpPr>
        <p:spPr/>
        <p:txBody>
          <a:bodyPr>
            <a:normAutofit/>
          </a:bodyPr>
          <a:lstStyle/>
          <a:p>
            <a:r>
              <a:rPr lang="en-US" sz="4000" dirty="0"/>
              <a:t>HAMPTON ROADS WRITERS CONFERENCE</a:t>
            </a:r>
          </a:p>
        </p:txBody>
      </p:sp>
      <p:sp>
        <p:nvSpPr>
          <p:cNvPr id="3" name="Content Placeholder 2">
            <a:extLst>
              <a:ext uri="{FF2B5EF4-FFF2-40B4-BE49-F238E27FC236}">
                <a16:creationId xmlns:a16="http://schemas.microsoft.com/office/drawing/2014/main" id="{898229CE-5A5E-1841-8203-848C5DC161F9}"/>
              </a:ext>
            </a:extLst>
          </p:cNvPr>
          <p:cNvSpPr>
            <a:spLocks noGrp="1"/>
          </p:cNvSpPr>
          <p:nvPr>
            <p:ph idx="1"/>
          </p:nvPr>
        </p:nvSpPr>
        <p:spPr/>
        <p:txBody>
          <a:bodyPr/>
          <a:lstStyle/>
          <a:p>
            <a:pPr marL="0" indent="0" algn="ctr">
              <a:buNone/>
            </a:pPr>
            <a:r>
              <a:rPr lang="en-US" dirty="0"/>
              <a:t>SEPTEMBER 23-25, 2021</a:t>
            </a:r>
          </a:p>
          <a:p>
            <a:pPr marL="0" indent="0" algn="ctr">
              <a:buNone/>
            </a:pPr>
            <a:endParaRPr lang="en-US" dirty="0"/>
          </a:p>
          <a:p>
            <a:pPr marL="0" indent="0" algn="ctr">
              <a:buNone/>
            </a:pPr>
            <a:r>
              <a:rPr lang="en-US" dirty="0"/>
              <a:t>DAVID CARIENS</a:t>
            </a:r>
          </a:p>
          <a:p>
            <a:pPr marL="0" indent="0" algn="ctr">
              <a:buNone/>
            </a:pPr>
            <a:r>
              <a:rPr lang="en-US" dirty="0"/>
              <a:t>Email: </a:t>
            </a:r>
            <a:r>
              <a:rPr lang="en-US" dirty="0">
                <a:hlinkClick r:id="rId2"/>
              </a:rPr>
              <a:t>dcariens@gmail.com</a:t>
            </a:r>
            <a:endParaRPr lang="en-US" dirty="0"/>
          </a:p>
          <a:p>
            <a:pPr marL="0" indent="0" algn="ctr">
              <a:buNone/>
            </a:pPr>
            <a:r>
              <a:rPr lang="en-US" dirty="0" err="1"/>
              <a:t>www.davecariens.com</a:t>
            </a:r>
            <a:endParaRPr lang="en-US" dirty="0"/>
          </a:p>
          <a:p>
            <a:pPr marL="0" indent="0">
              <a:buNone/>
            </a:pPr>
            <a:endParaRPr lang="en-US" dirty="0"/>
          </a:p>
        </p:txBody>
      </p:sp>
    </p:spTree>
    <p:extLst>
      <p:ext uri="{BB962C8B-B14F-4D97-AF65-F5344CB8AC3E}">
        <p14:creationId xmlns:p14="http://schemas.microsoft.com/office/powerpoint/2010/main" val="662536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EE73-19F8-CD45-AC5B-CCB112E4DCF2}"/>
              </a:ext>
            </a:extLst>
          </p:cNvPr>
          <p:cNvSpPr>
            <a:spLocks noGrp="1"/>
          </p:cNvSpPr>
          <p:nvPr>
            <p:ph type="title"/>
          </p:nvPr>
        </p:nvSpPr>
        <p:spPr/>
        <p:txBody>
          <a:bodyPr/>
          <a:lstStyle/>
          <a:p>
            <a:pPr algn="ctr"/>
            <a:r>
              <a:rPr lang="en-US" dirty="0"/>
              <a:t>HAMPTON ROADS WRITERS CONFERENCE</a:t>
            </a:r>
          </a:p>
        </p:txBody>
      </p:sp>
      <p:sp>
        <p:nvSpPr>
          <p:cNvPr id="3" name="Content Placeholder 2">
            <a:extLst>
              <a:ext uri="{FF2B5EF4-FFF2-40B4-BE49-F238E27FC236}">
                <a16:creationId xmlns:a16="http://schemas.microsoft.com/office/drawing/2014/main" id="{362C036C-EB59-264D-9DC4-2705D242947C}"/>
              </a:ext>
            </a:extLst>
          </p:cNvPr>
          <p:cNvSpPr>
            <a:spLocks noGrp="1"/>
          </p:cNvSpPr>
          <p:nvPr>
            <p:ph idx="1"/>
          </p:nvPr>
        </p:nvSpPr>
        <p:spPr>
          <a:xfrm>
            <a:off x="680321" y="2716015"/>
            <a:ext cx="9613861" cy="3599316"/>
          </a:xfrm>
        </p:spPr>
        <p:txBody>
          <a:bodyPr/>
          <a:lstStyle/>
          <a:p>
            <a:pPr marL="0" indent="0" algn="ctr">
              <a:buNone/>
            </a:pPr>
            <a:r>
              <a:rPr lang="en-US" dirty="0"/>
              <a:t>SEPTEMBER 23-25, 2021</a:t>
            </a:r>
          </a:p>
          <a:p>
            <a:pPr marL="0" indent="0" algn="ctr">
              <a:buNone/>
            </a:pPr>
            <a:endParaRPr lang="en-US" dirty="0"/>
          </a:p>
          <a:p>
            <a:pPr marL="0" indent="0" algn="ctr">
              <a:buNone/>
            </a:pPr>
            <a:r>
              <a:rPr lang="en-US" dirty="0"/>
              <a:t>DAVID CARIENS</a:t>
            </a:r>
          </a:p>
          <a:p>
            <a:pPr marL="0" indent="0" algn="ctr">
              <a:buNone/>
            </a:pPr>
            <a:r>
              <a:rPr lang="en-US" dirty="0"/>
              <a:t>Email: </a:t>
            </a:r>
            <a:r>
              <a:rPr lang="en-US" dirty="0">
                <a:hlinkClick r:id="rId2"/>
              </a:rPr>
              <a:t>dcariens@gmail.com</a:t>
            </a:r>
            <a:endParaRPr lang="en-US" dirty="0"/>
          </a:p>
          <a:p>
            <a:pPr marL="0" indent="0" algn="ctr">
              <a:buNone/>
            </a:pPr>
            <a:r>
              <a:rPr lang="en-US" dirty="0" err="1"/>
              <a:t>www.davecariens.com</a:t>
            </a:r>
            <a:endParaRPr lang="en-US" dirty="0"/>
          </a:p>
          <a:p>
            <a:pPr marL="0" indent="0">
              <a:buNone/>
            </a:pPr>
            <a:endParaRPr lang="en-US" dirty="0"/>
          </a:p>
        </p:txBody>
      </p:sp>
    </p:spTree>
    <p:extLst>
      <p:ext uri="{BB962C8B-B14F-4D97-AF65-F5344CB8AC3E}">
        <p14:creationId xmlns:p14="http://schemas.microsoft.com/office/powerpoint/2010/main" val="369560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82B8-3019-E246-8852-1A768F3ED18A}"/>
              </a:ext>
            </a:extLst>
          </p:cNvPr>
          <p:cNvSpPr>
            <a:spLocks noGrp="1"/>
          </p:cNvSpPr>
          <p:nvPr>
            <p:ph type="title"/>
          </p:nvPr>
        </p:nvSpPr>
        <p:spPr/>
        <p:txBody>
          <a:bodyPr>
            <a:normAutofit/>
          </a:bodyPr>
          <a:lstStyle/>
          <a:p>
            <a:pPr algn="ctr"/>
            <a:r>
              <a:rPr lang="en-US" sz="5400" dirty="0"/>
              <a:t>OMNIPRESENT</a:t>
            </a:r>
          </a:p>
        </p:txBody>
      </p:sp>
      <p:sp>
        <p:nvSpPr>
          <p:cNvPr id="3" name="Content Placeholder 2">
            <a:extLst>
              <a:ext uri="{FF2B5EF4-FFF2-40B4-BE49-F238E27FC236}">
                <a16:creationId xmlns:a16="http://schemas.microsoft.com/office/drawing/2014/main" id="{0BB3E5F4-50E2-674C-8E40-B909DE1EFF36}"/>
              </a:ext>
            </a:extLst>
          </p:cNvPr>
          <p:cNvSpPr>
            <a:spLocks noGrp="1"/>
          </p:cNvSpPr>
          <p:nvPr>
            <p:ph idx="1"/>
          </p:nvPr>
        </p:nvSpPr>
        <p:spPr/>
        <p:txBody>
          <a:bodyPr>
            <a:normAutofit fontScale="92500" lnSpcReduction="10000"/>
          </a:bodyPr>
          <a:lstStyle/>
          <a:p>
            <a:pPr marL="0" indent="0">
              <a:buNone/>
            </a:pPr>
            <a:r>
              <a:rPr lang="en-US" sz="3600" dirty="0"/>
              <a:t>DECEPTION, IN ITS MANY FORMS, IS AN EVERYDAY PROBLEM INTELLIGENCE AND CRIME ANALYSTS FACE.</a:t>
            </a:r>
          </a:p>
          <a:p>
            <a:pPr marL="0" indent="0">
              <a:buNone/>
            </a:pPr>
            <a:endParaRPr lang="en-US" sz="3600" dirty="0"/>
          </a:p>
          <a:p>
            <a:pPr marL="0" indent="0">
              <a:buNone/>
            </a:pPr>
            <a:r>
              <a:rPr lang="en-US" sz="3600" dirty="0"/>
              <a:t>FROM SELF-DECEPTION,IN THE FORM OF BIASES AND PREJUDICES,TO THE DECEPTIONS CARRIED OUT BY THE OPPOSITION, DECEPTION IS A VERY REAL PROBLEM.</a:t>
            </a:r>
          </a:p>
          <a:p>
            <a:pPr marL="0" indent="0">
              <a:buNone/>
            </a:pPr>
            <a:endParaRPr lang="en-US" sz="3600" dirty="0"/>
          </a:p>
        </p:txBody>
      </p:sp>
    </p:spTree>
    <p:extLst>
      <p:ext uri="{BB962C8B-B14F-4D97-AF65-F5344CB8AC3E}">
        <p14:creationId xmlns:p14="http://schemas.microsoft.com/office/powerpoint/2010/main" val="126819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769C6-9A68-594F-9112-F45BAAB0E247}"/>
              </a:ext>
            </a:extLst>
          </p:cNvPr>
          <p:cNvSpPr>
            <a:spLocks noGrp="1"/>
          </p:cNvSpPr>
          <p:nvPr>
            <p:ph type="title"/>
          </p:nvPr>
        </p:nvSpPr>
        <p:spPr/>
        <p:txBody>
          <a:bodyPr>
            <a:normAutofit/>
          </a:bodyPr>
          <a:lstStyle/>
          <a:p>
            <a:pPr algn="ctr"/>
            <a:r>
              <a:rPr lang="en-US" sz="5400" dirty="0"/>
              <a:t>DECEPTION IN HISTORY</a:t>
            </a:r>
          </a:p>
        </p:txBody>
      </p:sp>
      <p:sp>
        <p:nvSpPr>
          <p:cNvPr id="3" name="Content Placeholder 2">
            <a:extLst>
              <a:ext uri="{FF2B5EF4-FFF2-40B4-BE49-F238E27FC236}">
                <a16:creationId xmlns:a16="http://schemas.microsoft.com/office/drawing/2014/main" id="{D5B52936-419C-6D40-BAD9-AB132C912E1A}"/>
              </a:ext>
            </a:extLst>
          </p:cNvPr>
          <p:cNvSpPr>
            <a:spLocks noGrp="1"/>
          </p:cNvSpPr>
          <p:nvPr>
            <p:ph idx="1"/>
          </p:nvPr>
        </p:nvSpPr>
        <p:spPr/>
        <p:txBody>
          <a:bodyPr>
            <a:normAutofit/>
          </a:bodyPr>
          <a:lstStyle/>
          <a:p>
            <a:pPr marL="514350" indent="-514350">
              <a:buAutoNum type="arabicPeriod"/>
            </a:pPr>
            <a:r>
              <a:rPr lang="en-US" sz="2800" dirty="0"/>
              <a:t>THE TROJAN HORSE</a:t>
            </a:r>
          </a:p>
          <a:p>
            <a:pPr marL="514350" indent="-514350">
              <a:buAutoNum type="arabicPeriod"/>
            </a:pPr>
            <a:r>
              <a:rPr lang="en-US" sz="2800" dirty="0"/>
              <a:t>WORLD WAR II, GENERAL PATTON’S PHONY ARMY TO CONVINCE THE NAZIS THE ALLIES WOULD INVADE EUROPE AT CALAIS</a:t>
            </a:r>
          </a:p>
          <a:p>
            <a:pPr marL="514350" indent="-514350">
              <a:buAutoNum type="arabicPeriod"/>
            </a:pPr>
            <a:r>
              <a:rPr lang="en-US" sz="2800" dirty="0"/>
              <a:t>THE GLOMAR EXPLORER</a:t>
            </a:r>
          </a:p>
          <a:p>
            <a:pPr marL="514350" indent="-514350">
              <a:buAutoNum type="arabicPeriod"/>
            </a:pPr>
            <a:r>
              <a:rPr lang="en-US" sz="2800" dirty="0"/>
              <a:t>THE OCTOBER 1973 WAR—EGYPT INVADES THE SINAI PENINSULA</a:t>
            </a:r>
          </a:p>
        </p:txBody>
      </p:sp>
    </p:spTree>
    <p:extLst>
      <p:ext uri="{BB962C8B-B14F-4D97-AF65-F5344CB8AC3E}">
        <p14:creationId xmlns:p14="http://schemas.microsoft.com/office/powerpoint/2010/main" val="2836981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D62E6-045B-E94D-B275-1C23080618D7}"/>
              </a:ext>
            </a:extLst>
          </p:cNvPr>
          <p:cNvSpPr>
            <a:spLocks noGrp="1"/>
          </p:cNvSpPr>
          <p:nvPr>
            <p:ph type="title"/>
          </p:nvPr>
        </p:nvSpPr>
        <p:spPr>
          <a:xfrm>
            <a:off x="552193" y="731862"/>
            <a:ext cx="9613861" cy="1080938"/>
          </a:xfrm>
        </p:spPr>
        <p:txBody>
          <a:bodyPr>
            <a:normAutofit/>
          </a:bodyPr>
          <a:lstStyle/>
          <a:p>
            <a:r>
              <a:rPr lang="en-US" sz="5400" dirty="0"/>
              <a:t>THE OCTOBER WAR—EXAMPLE </a:t>
            </a:r>
          </a:p>
        </p:txBody>
      </p:sp>
      <p:sp>
        <p:nvSpPr>
          <p:cNvPr id="3" name="Content Placeholder 2">
            <a:extLst>
              <a:ext uri="{FF2B5EF4-FFF2-40B4-BE49-F238E27FC236}">
                <a16:creationId xmlns:a16="http://schemas.microsoft.com/office/drawing/2014/main" id="{62CAA4DB-A861-0847-BC50-E19D2A005B87}"/>
              </a:ext>
            </a:extLst>
          </p:cNvPr>
          <p:cNvSpPr>
            <a:spLocks noGrp="1"/>
          </p:cNvSpPr>
          <p:nvPr>
            <p:ph idx="1"/>
          </p:nvPr>
        </p:nvSpPr>
        <p:spPr>
          <a:xfrm>
            <a:off x="430809" y="2229769"/>
            <a:ext cx="9735245" cy="4246889"/>
          </a:xfrm>
        </p:spPr>
        <p:txBody>
          <a:bodyPr>
            <a:normAutofit/>
          </a:bodyPr>
          <a:lstStyle/>
          <a:p>
            <a:pPr marL="0" indent="0" algn="ctr">
              <a:buNone/>
            </a:pPr>
            <a:r>
              <a:rPr lang="en-US" sz="6000" dirty="0"/>
              <a:t>SELF-DECEPTION </a:t>
            </a:r>
          </a:p>
          <a:p>
            <a:pPr marL="0" indent="0" algn="ctr">
              <a:buNone/>
            </a:pPr>
            <a:r>
              <a:rPr lang="en-US" sz="6000" dirty="0"/>
              <a:t>AND </a:t>
            </a:r>
          </a:p>
          <a:p>
            <a:pPr marL="0" indent="0" algn="ctr">
              <a:buNone/>
            </a:pPr>
            <a:r>
              <a:rPr lang="en-US" sz="6000" dirty="0"/>
              <a:t>OPPOSITION DECEPTION</a:t>
            </a:r>
          </a:p>
          <a:p>
            <a:pPr marL="0" indent="0" algn="ctr">
              <a:buNone/>
            </a:pPr>
            <a:r>
              <a:rPr lang="en-US" sz="6000" dirty="0"/>
              <a:t>COME TOGETHER</a:t>
            </a:r>
          </a:p>
        </p:txBody>
      </p:sp>
    </p:spTree>
    <p:extLst>
      <p:ext uri="{BB962C8B-B14F-4D97-AF65-F5344CB8AC3E}">
        <p14:creationId xmlns:p14="http://schemas.microsoft.com/office/powerpoint/2010/main" val="308066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13EB4-C5A0-964D-B46C-1E88A73678EA}"/>
              </a:ext>
            </a:extLst>
          </p:cNvPr>
          <p:cNvSpPr>
            <a:spLocks noGrp="1"/>
          </p:cNvSpPr>
          <p:nvPr>
            <p:ph type="title"/>
          </p:nvPr>
        </p:nvSpPr>
        <p:spPr/>
        <p:txBody>
          <a:bodyPr>
            <a:normAutofit/>
          </a:bodyPr>
          <a:lstStyle/>
          <a:p>
            <a:pPr algn="ctr"/>
            <a:r>
              <a:rPr lang="en-US" sz="4400" dirty="0"/>
              <a:t>HANDOUT #1</a:t>
            </a:r>
          </a:p>
        </p:txBody>
      </p:sp>
      <p:sp>
        <p:nvSpPr>
          <p:cNvPr id="3" name="Content Placeholder 2">
            <a:extLst>
              <a:ext uri="{FF2B5EF4-FFF2-40B4-BE49-F238E27FC236}">
                <a16:creationId xmlns:a16="http://schemas.microsoft.com/office/drawing/2014/main" id="{CC4C7942-992D-F24D-8DA5-8758EA3D7C1E}"/>
              </a:ext>
            </a:extLst>
          </p:cNvPr>
          <p:cNvSpPr>
            <a:spLocks noGrp="1"/>
          </p:cNvSpPr>
          <p:nvPr>
            <p:ph idx="1"/>
          </p:nvPr>
        </p:nvSpPr>
        <p:spPr/>
        <p:txBody>
          <a:bodyPr>
            <a:normAutofit/>
          </a:bodyPr>
          <a:lstStyle/>
          <a:p>
            <a:pPr marL="0" indent="0" algn="ctr">
              <a:buNone/>
            </a:pPr>
            <a:endParaRPr lang="en-US" sz="6000" dirty="0"/>
          </a:p>
          <a:p>
            <a:pPr marL="0" indent="0" algn="ctr">
              <a:buNone/>
            </a:pPr>
            <a:r>
              <a:rPr lang="en-US" sz="6000" dirty="0"/>
              <a:t>INDICATIONS WAR WOULD NOT BREAK OUT </a:t>
            </a:r>
          </a:p>
          <a:p>
            <a:pPr marL="0" indent="0" algn="ctr">
              <a:buNone/>
            </a:pPr>
            <a:endParaRPr lang="en-US" sz="6000" dirty="0"/>
          </a:p>
        </p:txBody>
      </p:sp>
    </p:spTree>
    <p:extLst>
      <p:ext uri="{BB962C8B-B14F-4D97-AF65-F5344CB8AC3E}">
        <p14:creationId xmlns:p14="http://schemas.microsoft.com/office/powerpoint/2010/main" val="217672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CD56B-1309-164C-8AC7-3FB28B79EFAE}"/>
              </a:ext>
            </a:extLst>
          </p:cNvPr>
          <p:cNvSpPr>
            <a:spLocks noGrp="1"/>
          </p:cNvSpPr>
          <p:nvPr>
            <p:ph type="title"/>
          </p:nvPr>
        </p:nvSpPr>
        <p:spPr/>
        <p:txBody>
          <a:bodyPr>
            <a:normAutofit/>
          </a:bodyPr>
          <a:lstStyle/>
          <a:p>
            <a:pPr algn="ctr"/>
            <a:r>
              <a:rPr lang="en-US" sz="4400" dirty="0"/>
              <a:t>HANDOUT #2</a:t>
            </a:r>
          </a:p>
        </p:txBody>
      </p:sp>
      <p:sp>
        <p:nvSpPr>
          <p:cNvPr id="3" name="Content Placeholder 2">
            <a:extLst>
              <a:ext uri="{FF2B5EF4-FFF2-40B4-BE49-F238E27FC236}">
                <a16:creationId xmlns:a16="http://schemas.microsoft.com/office/drawing/2014/main" id="{915018B4-53DB-A142-8904-2A57777300B3}"/>
              </a:ext>
            </a:extLst>
          </p:cNvPr>
          <p:cNvSpPr>
            <a:spLocks noGrp="1"/>
          </p:cNvSpPr>
          <p:nvPr>
            <p:ph idx="1"/>
          </p:nvPr>
        </p:nvSpPr>
        <p:spPr/>
        <p:txBody>
          <a:bodyPr>
            <a:normAutofit/>
          </a:bodyPr>
          <a:lstStyle/>
          <a:p>
            <a:pPr marL="0" indent="0" algn="ctr">
              <a:buNone/>
            </a:pPr>
            <a:endParaRPr lang="en-US" sz="5400" dirty="0"/>
          </a:p>
          <a:p>
            <a:pPr marL="0" indent="0" algn="ctr">
              <a:buNone/>
            </a:pPr>
            <a:r>
              <a:rPr lang="en-US" sz="5400" dirty="0"/>
              <a:t>INDICATIONS WAR WOULD NOT BREAK OUT</a:t>
            </a:r>
          </a:p>
        </p:txBody>
      </p:sp>
    </p:spTree>
    <p:extLst>
      <p:ext uri="{BB962C8B-B14F-4D97-AF65-F5344CB8AC3E}">
        <p14:creationId xmlns:p14="http://schemas.microsoft.com/office/powerpoint/2010/main" val="65212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E682E-5196-8F4E-AE2A-5521DCAA808E}"/>
              </a:ext>
            </a:extLst>
          </p:cNvPr>
          <p:cNvSpPr>
            <a:spLocks noGrp="1"/>
          </p:cNvSpPr>
          <p:nvPr>
            <p:ph type="title"/>
          </p:nvPr>
        </p:nvSpPr>
        <p:spPr/>
        <p:txBody>
          <a:bodyPr>
            <a:normAutofit fontScale="90000"/>
          </a:bodyPr>
          <a:lstStyle/>
          <a:p>
            <a:pPr algn="ctr"/>
            <a:r>
              <a:rPr lang="en-US" sz="5400" dirty="0"/>
              <a:t>RUSSIA—MASTERS OF DECEPTION</a:t>
            </a:r>
          </a:p>
        </p:txBody>
      </p:sp>
      <p:sp>
        <p:nvSpPr>
          <p:cNvPr id="3" name="Content Placeholder 2">
            <a:extLst>
              <a:ext uri="{FF2B5EF4-FFF2-40B4-BE49-F238E27FC236}">
                <a16:creationId xmlns:a16="http://schemas.microsoft.com/office/drawing/2014/main" id="{3F846715-865A-B146-8915-737D9957AE11}"/>
              </a:ext>
            </a:extLst>
          </p:cNvPr>
          <p:cNvSpPr>
            <a:spLocks noGrp="1"/>
          </p:cNvSpPr>
          <p:nvPr>
            <p:ph idx="1"/>
          </p:nvPr>
        </p:nvSpPr>
        <p:spPr>
          <a:xfrm>
            <a:off x="350521" y="2072640"/>
            <a:ext cx="9943662" cy="3863549"/>
          </a:xfrm>
        </p:spPr>
        <p:txBody>
          <a:bodyPr>
            <a:normAutofit/>
          </a:bodyPr>
          <a:lstStyle/>
          <a:p>
            <a:pPr marL="0" indent="0">
              <a:buNone/>
            </a:pPr>
            <a:r>
              <a:rPr lang="en-US" sz="4000" dirty="0"/>
              <a:t>TWO BROAD CATEGORIES OF DECEPTION</a:t>
            </a:r>
          </a:p>
          <a:p>
            <a:pPr marL="0" indent="0">
              <a:buNone/>
            </a:pPr>
            <a:r>
              <a:rPr lang="en-US" sz="4000" dirty="0"/>
              <a:t>	1. ACTIVE MEASURES</a:t>
            </a:r>
          </a:p>
          <a:p>
            <a:pPr marL="0" indent="0">
              <a:buNone/>
            </a:pPr>
            <a:r>
              <a:rPr lang="en-US" sz="4000" dirty="0"/>
              <a:t>	    (</a:t>
            </a:r>
            <a:r>
              <a:rPr lang="en-US" sz="4000" dirty="0" err="1"/>
              <a:t>Aktivnyye</a:t>
            </a:r>
            <a:r>
              <a:rPr lang="en-US" sz="4000" dirty="0"/>
              <a:t> </a:t>
            </a:r>
            <a:r>
              <a:rPr lang="en-US" sz="4000" dirty="0" err="1"/>
              <a:t>Meropriyatiya</a:t>
            </a:r>
            <a:r>
              <a:rPr lang="en-US" sz="4000" dirty="0"/>
              <a:t>)</a:t>
            </a:r>
          </a:p>
          <a:p>
            <a:pPr marL="0" indent="0">
              <a:buNone/>
            </a:pPr>
            <a:r>
              <a:rPr lang="en-US" sz="4000" dirty="0"/>
              <a:t>	2.  MASKIROVKA</a:t>
            </a:r>
          </a:p>
          <a:p>
            <a:pPr marL="0" indent="0" algn="ctr">
              <a:buNone/>
            </a:pPr>
            <a:endParaRPr lang="en-US" sz="4000" dirty="0"/>
          </a:p>
        </p:txBody>
      </p:sp>
    </p:spTree>
    <p:extLst>
      <p:ext uri="{BB962C8B-B14F-4D97-AF65-F5344CB8AC3E}">
        <p14:creationId xmlns:p14="http://schemas.microsoft.com/office/powerpoint/2010/main" val="88573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7589F-89DD-9A49-95D7-71D29643E62B}"/>
              </a:ext>
            </a:extLst>
          </p:cNvPr>
          <p:cNvSpPr>
            <a:spLocks noGrp="1"/>
          </p:cNvSpPr>
          <p:nvPr>
            <p:ph type="title"/>
          </p:nvPr>
        </p:nvSpPr>
        <p:spPr/>
        <p:txBody>
          <a:bodyPr>
            <a:normAutofit/>
          </a:bodyPr>
          <a:lstStyle/>
          <a:p>
            <a:pPr algn="ctr"/>
            <a:r>
              <a:rPr lang="en-US" sz="4400" dirty="0"/>
              <a:t>ACTIVE MEASURES</a:t>
            </a:r>
          </a:p>
        </p:txBody>
      </p:sp>
      <p:sp>
        <p:nvSpPr>
          <p:cNvPr id="3" name="Content Placeholder 2">
            <a:extLst>
              <a:ext uri="{FF2B5EF4-FFF2-40B4-BE49-F238E27FC236}">
                <a16:creationId xmlns:a16="http://schemas.microsoft.com/office/drawing/2014/main" id="{521C24E2-550D-664A-A449-29680993C15E}"/>
              </a:ext>
            </a:extLst>
          </p:cNvPr>
          <p:cNvSpPr>
            <a:spLocks noGrp="1"/>
          </p:cNvSpPr>
          <p:nvPr>
            <p:ph idx="1"/>
          </p:nvPr>
        </p:nvSpPr>
        <p:spPr>
          <a:xfrm>
            <a:off x="680321" y="2827527"/>
            <a:ext cx="9613861" cy="3599316"/>
          </a:xfrm>
        </p:spPr>
        <p:txBody>
          <a:bodyPr>
            <a:normAutofit/>
          </a:bodyPr>
          <a:lstStyle/>
          <a:p>
            <a:pPr marL="0" indent="0" algn="ctr">
              <a:buNone/>
            </a:pPr>
            <a:r>
              <a:rPr lang="en-US" sz="4400" dirty="0"/>
              <a:t>ACTIVE MEASURES ARE SOMETIMES REFERRED TO AS A FORM OF PERCEPTION MANAGEMENT</a:t>
            </a:r>
          </a:p>
        </p:txBody>
      </p:sp>
    </p:spTree>
    <p:extLst>
      <p:ext uri="{BB962C8B-B14F-4D97-AF65-F5344CB8AC3E}">
        <p14:creationId xmlns:p14="http://schemas.microsoft.com/office/powerpoint/2010/main" val="287753624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410</TotalTime>
  <Words>653</Words>
  <Application>Microsoft Macintosh PowerPoint</Application>
  <PresentationFormat>Widescreen</PresentationFormat>
  <Paragraphs>88</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Trebuchet MS</vt:lpstr>
      <vt:lpstr>Berlin</vt:lpstr>
      <vt:lpstr>DENIAL AND DECEPTION</vt:lpstr>
      <vt:lpstr>HAMPTON ROADS WRITERS CONFERENCE</vt:lpstr>
      <vt:lpstr>OMNIPRESENT</vt:lpstr>
      <vt:lpstr>DECEPTION IN HISTORY</vt:lpstr>
      <vt:lpstr>THE OCTOBER WAR—EXAMPLE </vt:lpstr>
      <vt:lpstr>HANDOUT #1</vt:lpstr>
      <vt:lpstr>HANDOUT #2</vt:lpstr>
      <vt:lpstr>RUSSIA—MASTERS OF DECEPTION</vt:lpstr>
      <vt:lpstr>ACTIVE MEASURES</vt:lpstr>
      <vt:lpstr>ACTIVE MEASURES--CATEGORIES</vt:lpstr>
      <vt:lpstr>ACTIVE MEASURES--CATEGORIES</vt:lpstr>
      <vt:lpstr>ACTIVE MEASURES--CATEGORIES</vt:lpstr>
      <vt:lpstr>ACTIVE MEASURES--CATEGORIES</vt:lpstr>
      <vt:lpstr>ACTIVE MEASURES--CATEGORIES</vt:lpstr>
      <vt:lpstr>MASKIROKA</vt:lpstr>
      <vt:lpstr>MASKIROVKA</vt:lpstr>
      <vt:lpstr>DECEPTION</vt:lpstr>
      <vt:lpstr>GOOD RESOURCES</vt:lpstr>
      <vt:lpstr>DECEPTION</vt:lpstr>
      <vt:lpstr>HAMPTON ROADS WRITERS CONFERENCE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DENIAL AND DECEPTION</dc:title>
  <dc:creator>David Cariens</dc:creator>
  <cp:lastModifiedBy>David Cariens</cp:lastModifiedBy>
  <cp:revision>12</cp:revision>
  <dcterms:created xsi:type="dcterms:W3CDTF">2021-08-22T16:05:23Z</dcterms:created>
  <dcterms:modified xsi:type="dcterms:W3CDTF">2021-09-25T14:30:05Z</dcterms:modified>
</cp:coreProperties>
</file>